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5" r:id="rId1"/>
  </p:sldMasterIdLst>
  <p:sldIdLst>
    <p:sldId id="256" r:id="rId2"/>
    <p:sldId id="277" r:id="rId3"/>
    <p:sldId id="265" r:id="rId4"/>
    <p:sldId id="262" r:id="rId5"/>
    <p:sldId id="263" r:id="rId6"/>
    <p:sldId id="258" r:id="rId7"/>
    <p:sldId id="273" r:id="rId8"/>
    <p:sldId id="278" r:id="rId9"/>
    <p:sldId id="264" r:id="rId10"/>
    <p:sldId id="270" r:id="rId11"/>
    <p:sldId id="272" r:id="rId12"/>
    <p:sldId id="259" r:id="rId13"/>
    <p:sldId id="271" r:id="rId14"/>
    <p:sldId id="274" r:id="rId15"/>
    <p:sldId id="267" r:id="rId16"/>
    <p:sldId id="268" r:id="rId17"/>
    <p:sldId id="269" r:id="rId18"/>
    <p:sldId id="279" r:id="rId19"/>
    <p:sldId id="275" r:id="rId20"/>
    <p:sldId id="276" r:id="rId2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D04A534-33F6-4D5F-BB8F-32C9E8BF7FA5}" type="datetimeFigureOut">
              <a:rPr lang="tr-TR" smtClean="0"/>
              <a:t>12.11.2018</a:t>
            </a:fld>
            <a:endParaRPr lang="tr-T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5B30A4A-2277-4365-91F5-BD55DDEA17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59239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4A534-33F6-4D5F-BB8F-32C9E8BF7FA5}" type="datetimeFigureOut">
              <a:rPr lang="tr-TR" smtClean="0"/>
              <a:t>12.11.2018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0A4A-2277-4365-91F5-BD55DDEA17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8941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4A534-33F6-4D5F-BB8F-32C9E8BF7FA5}" type="datetimeFigureOut">
              <a:rPr lang="tr-TR" smtClean="0"/>
              <a:t>12.11.2018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0A4A-2277-4365-91F5-BD55DDEA17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6776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4A534-33F6-4D5F-BB8F-32C9E8BF7FA5}" type="datetimeFigureOut">
              <a:rPr lang="tr-TR" smtClean="0"/>
              <a:t>12.11.2018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0A4A-2277-4365-91F5-BD55DDEA17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5484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D04A534-33F6-4D5F-BB8F-32C9E8BF7FA5}" type="datetimeFigureOut">
              <a:rPr lang="tr-TR" smtClean="0"/>
              <a:t>12.11.2018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05B30A4A-2277-4365-91F5-BD55DDEA17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85908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4A534-33F6-4D5F-BB8F-32C9E8BF7FA5}" type="datetimeFigureOut">
              <a:rPr lang="tr-TR" smtClean="0"/>
              <a:t>12.11.2018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0A4A-2277-4365-91F5-BD55DDEA17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9870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4A534-33F6-4D5F-BB8F-32C9E8BF7FA5}" type="datetimeFigureOut">
              <a:rPr lang="tr-TR" smtClean="0"/>
              <a:t>12.11.2018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0A4A-2277-4365-91F5-BD55DDEA17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993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4A534-33F6-4D5F-BB8F-32C9E8BF7FA5}" type="datetimeFigureOut">
              <a:rPr lang="tr-TR" smtClean="0"/>
              <a:t>12.11.2018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0A4A-2277-4365-91F5-BD55DDEA17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7398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4A534-33F6-4D5F-BB8F-32C9E8BF7FA5}" type="datetimeFigureOut">
              <a:rPr lang="tr-TR" smtClean="0"/>
              <a:t>12.11.2018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0A4A-2277-4365-91F5-BD55DDEA17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5521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4A534-33F6-4D5F-BB8F-32C9E8BF7FA5}" type="datetimeFigureOut">
              <a:rPr lang="tr-TR" smtClean="0"/>
              <a:t>12.11.2018</a:t>
            </a:fld>
            <a:endParaRPr lang="tr-T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tr-T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B30A4A-2277-4365-91F5-BD55DDEA17EA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52399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8D04A534-33F6-4D5F-BB8F-32C9E8BF7FA5}" type="datetimeFigureOut">
              <a:rPr lang="tr-TR" smtClean="0"/>
              <a:t>12.11.2018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B30A4A-2277-4365-91F5-BD55DDEA17EA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2285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D04A534-33F6-4D5F-BB8F-32C9E8BF7FA5}" type="datetimeFigureOut">
              <a:rPr lang="tr-TR" smtClean="0"/>
              <a:t>12.11.2018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5B30A4A-2277-4365-91F5-BD55DDEA17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142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ir.gen.tr/siir/b/bedri_rahmi_eyuboglu/index.html" TargetMode="External"/><Relationship Id="rId2" Type="http://schemas.openxmlformats.org/officeDocument/2006/relationships/hyperlink" Target="http://www.haksozhaber.net/esi-berat-hanim-cahit-zarifogluyla-anilarini-anlatiyor-77662h.htm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743200" y="2105892"/>
            <a:ext cx="6656438" cy="554182"/>
          </a:xfrm>
        </p:spPr>
        <p:txBody>
          <a:bodyPr>
            <a:noAutofit/>
          </a:bodyPr>
          <a:lstStyle/>
          <a:p>
            <a:r>
              <a:rPr lang="tr-TR" sz="3600" b="1" dirty="0" smtClean="0"/>
              <a:t>AYDIN İL MÜFTÜLÜĞÜ</a:t>
            </a:r>
            <a:endParaRPr lang="tr-TR" sz="36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133600" y="3380510"/>
            <a:ext cx="7744691" cy="1205346"/>
          </a:xfrm>
        </p:spPr>
        <p:txBody>
          <a:bodyPr>
            <a:noAutofit/>
          </a:bodyPr>
          <a:lstStyle/>
          <a:p>
            <a:r>
              <a:rPr lang="tr-TR" sz="5400" b="1" dirty="0"/>
              <a:t>İSLAM’A GÖRE GENÇLİK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774" y="1663433"/>
            <a:ext cx="1188000" cy="118857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199" y="1484012"/>
            <a:ext cx="1364576" cy="13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6552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642594"/>
            <a:ext cx="10238509" cy="784424"/>
          </a:xfrm>
        </p:spPr>
        <p:txBody>
          <a:bodyPr>
            <a:normAutofit/>
          </a:bodyPr>
          <a:lstStyle/>
          <a:p>
            <a:r>
              <a:rPr lang="tr-TR" sz="4000" b="1" dirty="0" smtClean="0"/>
              <a:t>Peygamber </a:t>
            </a:r>
            <a:r>
              <a:rPr lang="tr-TR" sz="4000" b="1" dirty="0" err="1" smtClean="0"/>
              <a:t>Efendimiz’in</a:t>
            </a:r>
            <a:r>
              <a:rPr lang="tr-TR" sz="4000" b="1" dirty="0" smtClean="0"/>
              <a:t> (</a:t>
            </a:r>
            <a:r>
              <a:rPr lang="tr-TR" sz="4000" b="1" dirty="0" err="1" smtClean="0"/>
              <a:t>a.s</a:t>
            </a:r>
            <a:r>
              <a:rPr lang="tr-TR" sz="4000" b="1" dirty="0" smtClean="0"/>
              <a:t>.) Gençliğe İltifatı</a:t>
            </a:r>
            <a:endParaRPr lang="tr-TR" sz="40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600" y="1681317"/>
            <a:ext cx="8357419" cy="4495646"/>
          </a:xfr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tr-T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18 yaşındaki </a:t>
            </a:r>
            <a:r>
              <a:rPr lang="tr-TR" sz="2400" b="1" dirty="0" err="1" smtClean="0">
                <a:solidFill>
                  <a:srgbClr val="FF0000"/>
                </a:solidFill>
              </a:rPr>
              <a:t>Üsame</a:t>
            </a:r>
            <a:r>
              <a:rPr lang="tr-T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seçkin </a:t>
            </a:r>
            <a:r>
              <a:rPr lang="tr-TR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sahabelere</a:t>
            </a:r>
            <a:r>
              <a:rPr lang="tr-T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komutan olarak görevlendirdi.</a:t>
            </a:r>
          </a:p>
          <a:p>
            <a:r>
              <a:rPr lang="tr-TR" sz="2400" b="1" i="1" dirty="0" err="1" smtClean="0">
                <a:solidFill>
                  <a:srgbClr val="FF0000"/>
                </a:solidFill>
              </a:rPr>
              <a:t>Muaz</a:t>
            </a:r>
            <a:r>
              <a:rPr lang="tr-TR" sz="2400" b="1" i="1" dirty="0" smtClean="0">
                <a:solidFill>
                  <a:srgbClr val="FF0000"/>
                </a:solidFill>
              </a:rPr>
              <a:t> b. Cebel</a:t>
            </a:r>
            <a:r>
              <a:rPr lang="tr-TR" sz="2400" b="1" dirty="0" smtClean="0">
                <a:solidFill>
                  <a:srgbClr val="FF0000"/>
                </a:solidFill>
              </a:rPr>
              <a:t>,</a:t>
            </a:r>
            <a:r>
              <a:rPr lang="tr-T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Yemen’e gönderilen ilk genç öğretmen,</a:t>
            </a:r>
          </a:p>
          <a:p>
            <a:r>
              <a:rPr lang="tr-TR" sz="2400" b="1" i="1" dirty="0" err="1" smtClean="0">
                <a:solidFill>
                  <a:srgbClr val="FF0000"/>
                </a:solidFill>
              </a:rPr>
              <a:t>Musab</a:t>
            </a:r>
            <a:r>
              <a:rPr lang="tr-TR" sz="2400" b="1" i="1" dirty="0" smtClean="0">
                <a:solidFill>
                  <a:srgbClr val="FF0000"/>
                </a:solidFill>
              </a:rPr>
              <a:t> b. </a:t>
            </a:r>
            <a:r>
              <a:rPr lang="tr-TR" sz="2400" b="1" i="1" dirty="0" err="1" smtClean="0">
                <a:solidFill>
                  <a:srgbClr val="FF0000"/>
                </a:solidFill>
              </a:rPr>
              <a:t>Umeyr</a:t>
            </a:r>
            <a:r>
              <a:rPr lang="tr-T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ilk diplomatlardan</a:t>
            </a:r>
          </a:p>
          <a:p>
            <a:r>
              <a:rPr lang="tr-TR" sz="2400" b="1" dirty="0" err="1" smtClean="0">
                <a:solidFill>
                  <a:srgbClr val="FF0000"/>
                </a:solidFill>
              </a:rPr>
              <a:t>Zeyd</a:t>
            </a:r>
            <a:r>
              <a:rPr lang="tr-TR" sz="2400" b="1" dirty="0" smtClean="0">
                <a:solidFill>
                  <a:srgbClr val="FF0000"/>
                </a:solidFill>
              </a:rPr>
              <a:t> b. Sabit,</a:t>
            </a:r>
            <a:r>
              <a:rPr lang="tr-T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ilk vahiy katiplerinden,</a:t>
            </a:r>
          </a:p>
          <a:p>
            <a:r>
              <a:rPr lang="tr-TR" sz="2400" b="1" dirty="0" smtClean="0">
                <a:solidFill>
                  <a:srgbClr val="FF0000"/>
                </a:solidFill>
              </a:rPr>
              <a:t>Hz. Ali</a:t>
            </a:r>
            <a:r>
              <a:rPr lang="tr-T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Hayber’de Müslümanların sancaktarı ve Hicret gecesi fedaisi. «Dost, hicret gecesi dostunun yatağına bir kurban gibi yatandır.»</a:t>
            </a:r>
          </a:p>
          <a:p>
            <a:r>
              <a:rPr lang="tr-T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Haya ve iffet timsali </a:t>
            </a:r>
            <a:r>
              <a:rPr lang="tr-TR" sz="2400" b="1" dirty="0" smtClean="0">
                <a:solidFill>
                  <a:srgbClr val="FF0000"/>
                </a:solidFill>
              </a:rPr>
              <a:t>Hz. Osman</a:t>
            </a:r>
            <a:r>
              <a:rPr lang="tr-T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tr-TR" sz="24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zün-nureyn</a:t>
            </a:r>
            <a:r>
              <a:rPr lang="tr-T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idi…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006" y="1681316"/>
            <a:ext cx="2754878" cy="43753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01078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 flipV="1">
            <a:off x="2517059" y="664300"/>
            <a:ext cx="7708490" cy="178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b="0" i="0" dirty="0">
              <a:solidFill>
                <a:srgbClr val="003E56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73" y="216310"/>
            <a:ext cx="11749549" cy="62533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Dikdörtgen 4"/>
          <p:cNvSpPr/>
          <p:nvPr/>
        </p:nvSpPr>
        <p:spPr>
          <a:xfrm>
            <a:off x="412955" y="679999"/>
            <a:ext cx="5791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b="1" i="0" dirty="0" smtClean="0">
                <a:solidFill>
                  <a:srgbClr val="FFFF00"/>
                </a:solidFill>
                <a:effectLst/>
                <a:latin typeface="Verdana" panose="020B0604030504040204" pitchFamily="34" charset="0"/>
              </a:rPr>
              <a:t>O ERLER Kİ</a:t>
            </a:r>
          </a:p>
          <a:p>
            <a:r>
              <a:rPr lang="tr-TR" sz="2400" b="1" i="0" dirty="0" smtClean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O erler ki, gönül fezasındalar, </a:t>
            </a:r>
            <a:br>
              <a:rPr lang="tr-TR" sz="2400" b="1" i="0" dirty="0" smtClean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</a:br>
            <a:r>
              <a:rPr lang="tr-TR" sz="2400" b="1" i="0" dirty="0" smtClean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Toprakta sürünme ezasındalar.</a:t>
            </a:r>
          </a:p>
          <a:p>
            <a:endParaRPr lang="tr-TR" sz="2400" b="1" i="0" dirty="0" smtClean="0">
              <a:solidFill>
                <a:schemeClr val="bg1"/>
              </a:solidFill>
              <a:effectLst/>
              <a:latin typeface="Verdana" panose="020B0604030504040204" pitchFamily="34" charset="0"/>
            </a:endParaRPr>
          </a:p>
          <a:p>
            <a:r>
              <a:rPr lang="tr-TR" sz="2400" b="1" i="0" dirty="0" smtClean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Yıldızları </a:t>
            </a:r>
            <a:r>
              <a:rPr lang="tr-TR" sz="2400" b="1" i="0" dirty="0" err="1" smtClean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tesbih</a:t>
            </a:r>
            <a:r>
              <a:rPr lang="tr-TR" sz="2400" b="1" i="0" dirty="0" smtClean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tr-TR" sz="2400" b="1" i="0" dirty="0" err="1" smtClean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tesbih</a:t>
            </a:r>
            <a:r>
              <a:rPr lang="tr-TR" sz="2400" b="1" i="0" dirty="0" smtClean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 çeker de, </a:t>
            </a:r>
            <a:br>
              <a:rPr lang="tr-TR" sz="2400" b="1" i="0" dirty="0" smtClean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</a:br>
            <a:r>
              <a:rPr lang="tr-TR" sz="2400" b="1" i="0" dirty="0" smtClean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Namazda arka saf hizasındalar.</a:t>
            </a:r>
          </a:p>
          <a:p>
            <a:endParaRPr lang="tr-TR" sz="2400" b="1" i="0" dirty="0" smtClean="0">
              <a:solidFill>
                <a:schemeClr val="bg1"/>
              </a:solidFill>
              <a:effectLst/>
              <a:latin typeface="Verdana" panose="020B0604030504040204" pitchFamily="34" charset="0"/>
            </a:endParaRPr>
          </a:p>
          <a:p>
            <a:r>
              <a:rPr lang="tr-TR" sz="2400" b="1" i="0" dirty="0" smtClean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İçine </a:t>
            </a:r>
            <a:r>
              <a:rPr lang="tr-TR" sz="2400" b="1" i="0" dirty="0" err="1" smtClean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nefs</a:t>
            </a:r>
            <a:r>
              <a:rPr lang="tr-TR" sz="2400" b="1" i="0" dirty="0" smtClean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 sızan ibadetlerin, </a:t>
            </a:r>
            <a:br>
              <a:rPr lang="tr-TR" sz="2400" b="1" i="0" dirty="0" smtClean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</a:br>
            <a:r>
              <a:rPr lang="tr-TR" sz="2400" b="1" i="0" dirty="0" smtClean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Birbiri ardınca kazasındalar.</a:t>
            </a:r>
          </a:p>
          <a:p>
            <a:endParaRPr lang="tr-TR" sz="2400" b="1" i="0" dirty="0" smtClean="0">
              <a:solidFill>
                <a:schemeClr val="bg1"/>
              </a:solidFill>
              <a:effectLst/>
              <a:latin typeface="Verdana" panose="020B0604030504040204" pitchFamily="34" charset="0"/>
            </a:endParaRPr>
          </a:p>
          <a:p>
            <a:r>
              <a:rPr lang="tr-TR" sz="2400" b="1" i="0" dirty="0" smtClean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Günü her dem dolup her dem başlayan, </a:t>
            </a:r>
            <a:br>
              <a:rPr lang="tr-TR" sz="2400" b="1" i="0" dirty="0" smtClean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</a:br>
            <a:r>
              <a:rPr lang="tr-TR" sz="2400" b="1" i="0" dirty="0" smtClean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Ezel senedinin imzasındalar.</a:t>
            </a:r>
          </a:p>
          <a:p>
            <a:endParaRPr lang="tr-TR" sz="2400" b="0" i="0" dirty="0" smtClean="0">
              <a:solidFill>
                <a:schemeClr val="bg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6135329" y="1278194"/>
            <a:ext cx="56240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i="0" dirty="0" smtClean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Bir an yabancıya kaysa gözleri, </a:t>
            </a:r>
            <a:br>
              <a:rPr lang="tr-TR" sz="2400" b="1" i="0" dirty="0" smtClean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</a:br>
            <a:r>
              <a:rPr lang="tr-TR" sz="2400" b="1" i="0" dirty="0" smtClean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Bir ömür gözyaşı cezasındalar.</a:t>
            </a:r>
          </a:p>
          <a:p>
            <a:endParaRPr lang="tr-TR" sz="2400" b="1" i="0" dirty="0" smtClean="0">
              <a:solidFill>
                <a:schemeClr val="bg1"/>
              </a:solidFill>
              <a:effectLst/>
              <a:latin typeface="Verdana" panose="020B0604030504040204" pitchFamily="34" charset="0"/>
            </a:endParaRPr>
          </a:p>
          <a:p>
            <a:r>
              <a:rPr lang="tr-TR" sz="2400" b="1" i="0" dirty="0" smtClean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Her rengi silici aşk ötesi renk; </a:t>
            </a:r>
            <a:br>
              <a:rPr lang="tr-TR" sz="2400" b="1" i="0" dirty="0" smtClean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</a:br>
            <a:r>
              <a:rPr lang="tr-TR" sz="2400" b="1" i="0" dirty="0" smtClean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O rengin kavuran </a:t>
            </a:r>
            <a:r>
              <a:rPr lang="tr-TR" sz="2400" b="1" i="0" dirty="0" err="1" smtClean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beyzasındalar</a:t>
            </a:r>
            <a:r>
              <a:rPr lang="tr-TR" sz="2400" b="1" i="0" dirty="0" smtClean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.</a:t>
            </a:r>
          </a:p>
          <a:p>
            <a:endParaRPr lang="tr-TR" sz="2400" b="1" i="0" dirty="0" smtClean="0">
              <a:solidFill>
                <a:schemeClr val="bg1"/>
              </a:solidFill>
              <a:effectLst/>
              <a:latin typeface="Verdana" panose="020B0604030504040204" pitchFamily="34" charset="0"/>
            </a:endParaRPr>
          </a:p>
          <a:p>
            <a:r>
              <a:rPr lang="tr-TR" sz="2400" b="1" i="0" dirty="0" smtClean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Ne cennet tasası ve ne cehennem; </a:t>
            </a:r>
            <a:br>
              <a:rPr lang="tr-TR" sz="2400" b="1" i="0" dirty="0" smtClean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</a:br>
            <a:r>
              <a:rPr lang="tr-TR" sz="2400" b="1" i="0" dirty="0" smtClean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Sadece Allah'ın rızasındalar.</a:t>
            </a:r>
          </a:p>
          <a:p>
            <a:r>
              <a:rPr lang="tr-TR" sz="2400" b="1" i="0" dirty="0" smtClean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/>
            </a:r>
            <a:br>
              <a:rPr lang="tr-TR" sz="2400" b="1" i="0" dirty="0" smtClean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</a:br>
            <a:r>
              <a:rPr lang="tr-TR" sz="2400" b="1" i="0" dirty="0" smtClean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(Necip F</a:t>
            </a:r>
            <a:r>
              <a:rPr lang="tr-TR" sz="24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azıl</a:t>
            </a:r>
            <a:r>
              <a:rPr lang="tr-TR" sz="2400" b="1" i="0" dirty="0" smtClean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 Kısakürek, 1983.) </a:t>
            </a:r>
            <a:endParaRPr lang="tr-TR" sz="2400" b="1" i="0" dirty="0">
              <a:solidFill>
                <a:schemeClr val="bg1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469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55" y="560439"/>
            <a:ext cx="11533239" cy="59529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1" name="Dikdörtgen 10"/>
          <p:cNvSpPr/>
          <p:nvPr/>
        </p:nvSpPr>
        <p:spPr>
          <a:xfrm>
            <a:off x="639097" y="766917"/>
            <a:ext cx="700056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/>
              <a:t>  </a:t>
            </a:r>
            <a:r>
              <a:rPr lang="tr-TR" sz="3200" b="1" dirty="0" smtClean="0"/>
              <a:t>GENÇ İNSANIN, </a:t>
            </a:r>
          </a:p>
          <a:p>
            <a:r>
              <a:rPr lang="tr-TR" sz="28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tr-TR" sz="2800" b="1" i="1" u="sng" dirty="0" smtClean="0">
                <a:solidFill>
                  <a:srgbClr val="FF0000"/>
                </a:solidFill>
              </a:rPr>
              <a:t>Kendine </a:t>
            </a:r>
            <a:r>
              <a:rPr lang="tr-TR" sz="2800" b="1" i="1" u="sng" dirty="0">
                <a:solidFill>
                  <a:srgbClr val="FF0000"/>
                </a:solidFill>
              </a:rPr>
              <a:t>karşı </a:t>
            </a:r>
            <a:r>
              <a:rPr lang="tr-TR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(fiziksel ve manevi öz </a:t>
            </a:r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bakım</a:t>
            </a:r>
            <a:r>
              <a:rPr lang="tr-TR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(dini </a:t>
            </a:r>
            <a:r>
              <a:rPr lang="tr-TR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hayat)</a:t>
            </a:r>
          </a:p>
          <a:p>
            <a:r>
              <a:rPr lang="tr-TR" sz="28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tr-TR" sz="2800" b="1" i="1" u="sng" dirty="0" smtClean="0">
                <a:solidFill>
                  <a:srgbClr val="FF0000"/>
                </a:solidFill>
              </a:rPr>
              <a:t>Ailesine </a:t>
            </a:r>
            <a:r>
              <a:rPr lang="tr-TR" sz="2800" b="1" i="1" u="sng" dirty="0">
                <a:solidFill>
                  <a:srgbClr val="FF0000"/>
                </a:solidFill>
              </a:rPr>
              <a:t>karşı </a:t>
            </a:r>
            <a:r>
              <a:rPr lang="tr-TR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vefakarlık, başarılı olma)</a:t>
            </a:r>
            <a:endParaRPr lang="tr-TR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tr-TR" sz="28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tr-TR" sz="2800" b="1" i="1" u="sng" dirty="0" smtClean="0">
                <a:solidFill>
                  <a:srgbClr val="FF0000"/>
                </a:solidFill>
              </a:rPr>
              <a:t>Milletine </a:t>
            </a:r>
            <a:r>
              <a:rPr lang="tr-TR" sz="2800" b="1" i="1" u="sng" dirty="0">
                <a:solidFill>
                  <a:srgbClr val="FF0000"/>
                </a:solidFill>
              </a:rPr>
              <a:t>karşı </a:t>
            </a:r>
            <a:r>
              <a:rPr lang="tr-TR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(hangi işi ya da mesleği seçerse seçsin fedakarlık ve en iyi bir hizmet sunma, çevre bilinci)</a:t>
            </a:r>
          </a:p>
          <a:p>
            <a:r>
              <a:rPr lang="tr-TR" sz="28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tr-TR" sz="2800" b="1" i="1" u="sng" dirty="0" smtClean="0">
                <a:solidFill>
                  <a:srgbClr val="FF0000"/>
                </a:solidFill>
              </a:rPr>
              <a:t>Ümmete karşı </a:t>
            </a:r>
            <a:r>
              <a:rPr lang="tr-TR" sz="2800" b="1" dirty="0" smtClean="0"/>
              <a:t>din kardeşliği </a:t>
            </a:r>
          </a:p>
          <a:p>
            <a:r>
              <a:rPr lang="tr-TR" sz="2800" b="1" dirty="0" smtClean="0"/>
              <a:t>-</a:t>
            </a:r>
            <a:r>
              <a:rPr lang="tr-TR" sz="2800" b="1" i="1" u="sng" dirty="0" smtClean="0">
                <a:solidFill>
                  <a:srgbClr val="FF0000"/>
                </a:solidFill>
              </a:rPr>
              <a:t>İnsanlığa karşı </a:t>
            </a:r>
            <a:r>
              <a:rPr lang="tr-TR" sz="2800" b="1" i="1" dirty="0" smtClean="0">
                <a:solidFill>
                  <a:srgbClr val="FF0000"/>
                </a:solidFill>
              </a:rPr>
              <a:t> </a:t>
            </a:r>
            <a:r>
              <a:rPr lang="tr-TR" sz="2800" b="1" dirty="0" smtClean="0"/>
              <a:t>hilkatte eşi olması hasebiyle</a:t>
            </a:r>
            <a:r>
              <a:rPr lang="tr-TR" sz="2800" b="1" i="1" dirty="0" smtClean="0">
                <a:solidFill>
                  <a:srgbClr val="FF0000"/>
                </a:solidFill>
              </a:rPr>
              <a:t> </a:t>
            </a:r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sorumluluğu </a:t>
            </a:r>
            <a:r>
              <a:rPr lang="tr-TR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 görevleri vardır.</a:t>
            </a:r>
          </a:p>
        </p:txBody>
      </p:sp>
    </p:spTree>
    <p:extLst>
      <p:ext uri="{BB962C8B-B14F-4D97-AF65-F5344CB8AC3E}">
        <p14:creationId xmlns:p14="http://schemas.microsoft.com/office/powerpoint/2010/main" val="1385341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8258" y="345460"/>
            <a:ext cx="11015816" cy="1325563"/>
          </a:xfrm>
        </p:spPr>
        <p:txBody>
          <a:bodyPr>
            <a:noAutofit/>
          </a:bodyPr>
          <a:lstStyle/>
          <a:p>
            <a:r>
              <a:rPr lang="tr-TR" sz="3200" b="1" i="1" dirty="0" smtClean="0"/>
              <a:t>«Namaz beş vakit; ahlak ise, yirmi dört saat farzdır.» </a:t>
            </a:r>
            <a:br>
              <a:rPr lang="tr-TR" sz="3200" b="1" i="1" dirty="0" smtClean="0"/>
            </a:br>
            <a:r>
              <a:rPr lang="tr-TR" sz="3200" b="1" i="1" dirty="0" smtClean="0"/>
              <a:t>Ömer Tuğrul </a:t>
            </a:r>
            <a:r>
              <a:rPr lang="tr-TR" sz="3200" b="1" i="1" dirty="0" err="1" smtClean="0"/>
              <a:t>İnançer</a:t>
            </a:r>
            <a:r>
              <a:rPr lang="tr-TR" sz="3200" b="1" i="1" dirty="0" smtClean="0"/>
              <a:t> </a:t>
            </a:r>
            <a:endParaRPr lang="tr-TR" sz="3200" b="1" i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60438" y="1494503"/>
            <a:ext cx="8298427" cy="4778477"/>
          </a:xfr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endParaRPr lang="tr-TR" sz="2800" b="1" dirty="0" smtClean="0">
              <a:solidFill>
                <a:srgbClr val="FF0000"/>
              </a:solidFill>
            </a:endParaRPr>
          </a:p>
          <a:p>
            <a:r>
              <a:rPr lang="tr-TR" sz="2800" b="1" dirty="0" smtClean="0">
                <a:solidFill>
                  <a:srgbClr val="FF0000"/>
                </a:solidFill>
              </a:rPr>
              <a:t>MODERN ZAMANLARIN AİLE PANORAMASI</a:t>
            </a:r>
          </a:p>
          <a:p>
            <a:r>
              <a:rPr lang="tr-TR" sz="2800" i="1" dirty="0" smtClean="0"/>
              <a:t>«Üç </a:t>
            </a:r>
            <a:r>
              <a:rPr lang="tr-TR" sz="2800" i="1" dirty="0"/>
              <a:t>katlı ahşap evin her katı ayrı âlem! </a:t>
            </a:r>
            <a:r>
              <a:rPr lang="tr-TR" sz="2800" i="1" dirty="0" smtClean="0"/>
              <a:t/>
            </a:r>
            <a:br>
              <a:rPr lang="tr-TR" sz="2800" i="1" dirty="0" smtClean="0"/>
            </a:br>
            <a:r>
              <a:rPr lang="tr-TR" sz="2800" b="1" i="1" dirty="0"/>
              <a:t>Üst kat</a:t>
            </a:r>
            <a:r>
              <a:rPr lang="tr-TR" sz="2800" i="1" dirty="0"/>
              <a:t>: Elinde </a:t>
            </a:r>
            <a:r>
              <a:rPr lang="tr-TR" sz="2800" i="1" dirty="0" smtClean="0"/>
              <a:t>tespih, </a:t>
            </a:r>
            <a:r>
              <a:rPr lang="tr-TR" sz="2800" i="1" dirty="0"/>
              <a:t>ağlıyor babaannem,</a:t>
            </a:r>
            <a:r>
              <a:rPr lang="tr-TR" sz="2800" i="1" dirty="0" smtClean="0"/>
              <a:t/>
            </a:r>
            <a:br>
              <a:rPr lang="tr-TR" sz="2800" i="1" dirty="0" smtClean="0"/>
            </a:br>
            <a:r>
              <a:rPr lang="tr-TR" sz="2800" b="1" i="1" dirty="0"/>
              <a:t>Orta kat</a:t>
            </a:r>
            <a:r>
              <a:rPr lang="tr-TR" sz="2800" i="1" dirty="0"/>
              <a:t>: (</a:t>
            </a:r>
            <a:r>
              <a:rPr lang="tr-TR" sz="2800" i="1" dirty="0" err="1"/>
              <a:t>Mavs</a:t>
            </a:r>
            <a:r>
              <a:rPr lang="tr-TR" sz="2800" i="1" dirty="0"/>
              <a:t>) oynayan annem ve âşıkları,</a:t>
            </a:r>
            <a:r>
              <a:rPr lang="tr-TR" sz="2800" i="1" dirty="0" smtClean="0"/>
              <a:t/>
            </a:r>
            <a:br>
              <a:rPr lang="tr-TR" sz="2800" i="1" dirty="0" smtClean="0"/>
            </a:br>
            <a:r>
              <a:rPr lang="tr-TR" sz="2800" b="1" i="1" dirty="0"/>
              <a:t>Alt kat</a:t>
            </a:r>
            <a:r>
              <a:rPr lang="tr-TR" sz="2800" i="1" dirty="0"/>
              <a:t>: </a:t>
            </a:r>
            <a:r>
              <a:rPr lang="tr-TR" sz="2800" i="1" dirty="0" smtClean="0"/>
              <a:t>Kız kardeşimin </a:t>
            </a:r>
            <a:r>
              <a:rPr lang="tr-TR" sz="2800" i="1" dirty="0"/>
              <a:t>(</a:t>
            </a:r>
            <a:r>
              <a:rPr lang="tr-TR" sz="2800" i="1" dirty="0" smtClean="0"/>
              <a:t>Tamtam)da </a:t>
            </a:r>
            <a:r>
              <a:rPr lang="tr-TR" sz="2800" i="1" dirty="0"/>
              <a:t>çığlıkları.</a:t>
            </a:r>
            <a:r>
              <a:rPr lang="tr-TR" sz="2800" i="1" dirty="0" smtClean="0"/>
              <a:t/>
            </a:r>
            <a:br>
              <a:rPr lang="tr-TR" sz="2800" i="1" dirty="0" smtClean="0"/>
            </a:br>
            <a:r>
              <a:rPr lang="tr-TR" sz="2800" i="1" dirty="0"/>
              <a:t>Bir kurtlu peynir gibi, ortasından kestiğim; </a:t>
            </a:r>
            <a:r>
              <a:rPr lang="tr-TR" sz="2800" i="1" dirty="0" smtClean="0"/>
              <a:t/>
            </a:r>
            <a:br>
              <a:rPr lang="tr-TR" sz="2800" i="1" dirty="0" smtClean="0"/>
            </a:br>
            <a:r>
              <a:rPr lang="tr-TR" sz="2800" i="1" dirty="0" smtClean="0"/>
              <a:t>Buyurun </a:t>
            </a:r>
            <a:r>
              <a:rPr lang="tr-TR" sz="2800" i="1" dirty="0"/>
              <a:t>ve </a:t>
            </a:r>
            <a:r>
              <a:rPr lang="tr-TR" sz="2800" i="1" dirty="0" err="1" smtClean="0"/>
              <a:t>makta’ından</a:t>
            </a:r>
            <a:r>
              <a:rPr lang="tr-TR" sz="2800" i="1" dirty="0" smtClean="0"/>
              <a:t> </a:t>
            </a:r>
            <a:r>
              <a:rPr lang="tr-TR" sz="2800" i="1" dirty="0"/>
              <a:t>seyredin, işte evim! </a:t>
            </a:r>
            <a:r>
              <a:rPr lang="tr-TR" sz="2800" i="1" dirty="0" smtClean="0"/>
              <a:t>»</a:t>
            </a:r>
          </a:p>
          <a:p>
            <a:r>
              <a:rPr lang="tr-TR" sz="2800" dirty="0" smtClean="0"/>
              <a:t>NECİP FAZIL KISAKÜREK</a:t>
            </a:r>
            <a:endParaRPr lang="tr-TR" sz="28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161" y="1976284"/>
            <a:ext cx="2408904" cy="4218038"/>
          </a:xfrm>
          <a:prstGeom prst="snip2DiagRect">
            <a:avLst>
              <a:gd name="adj1" fmla="val 14173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21159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66916" y="786581"/>
            <a:ext cx="10854814" cy="786580"/>
          </a:xfrm>
        </p:spPr>
        <p:txBody>
          <a:bodyPr>
            <a:normAutofit fontScale="90000"/>
          </a:bodyPr>
          <a:lstStyle/>
          <a:p>
            <a:r>
              <a:rPr lang="tr-TR" sz="3600" dirty="0" smtClean="0">
                <a:solidFill>
                  <a:srgbClr val="FF0000"/>
                </a:solidFill>
              </a:rPr>
              <a:t>Eşi Berat Hanım, Cahit Zarifoğlu’yla anılarını anlatıyor:</a:t>
            </a:r>
            <a:r>
              <a:rPr lang="tr-TR" sz="3600" dirty="0">
                <a:solidFill>
                  <a:srgbClr val="FF0000"/>
                </a:solidFill>
              </a:rPr>
              <a:t/>
            </a:r>
            <a:br>
              <a:rPr lang="tr-TR" sz="3600" dirty="0">
                <a:solidFill>
                  <a:srgbClr val="FF0000"/>
                </a:solidFill>
              </a:rPr>
            </a:b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98090" y="1229032"/>
            <a:ext cx="10923639" cy="5201265"/>
          </a:xfr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lnSpcReduction="10000"/>
          </a:bodyPr>
          <a:lstStyle/>
          <a:p>
            <a:r>
              <a:rPr lang="tr-TR" sz="2400" b="1" i="1" dirty="0"/>
              <a:t>“</a:t>
            </a:r>
            <a:r>
              <a:rPr lang="tr-TR" sz="2400" b="1" i="1" dirty="0" err="1"/>
              <a:t>Berat'e</a:t>
            </a:r>
            <a:r>
              <a:rPr lang="tr-TR" sz="2400" b="1" i="1" dirty="0"/>
              <a:t>,</a:t>
            </a:r>
            <a:endParaRPr lang="tr-TR" sz="2400" b="1" dirty="0"/>
          </a:p>
          <a:p>
            <a:r>
              <a:rPr lang="tr-TR" sz="2400" b="1" i="1" dirty="0"/>
              <a:t>Bana soruyorsun, şu resimdekiler kim, diye. Emin ol kim olduklarını çıkaramadım. Görünüşe bakılırsa mutlular. Fakat insanlara tavsiyem şudur ki nasıl ‘zenginin parası, parasızın çenesini </a:t>
            </a:r>
            <a:r>
              <a:rPr lang="tr-TR" sz="2400" b="1" i="1" dirty="0" err="1" smtClean="0"/>
              <a:t>yorar’sa</a:t>
            </a:r>
            <a:r>
              <a:rPr lang="tr-TR" sz="2400" b="1" i="1" dirty="0"/>
              <a:t>, başkalarının mutlu görünümü, insanı kendi mutlu olma imkânını, kabiliyetini görmekten alıkoymamalı. Filmler, resimler birer hayaldir. Başka insanların dış görünümleri de bizi aldatmasın. </a:t>
            </a:r>
            <a:endParaRPr lang="tr-TR" sz="2400" b="1" i="1" dirty="0" smtClean="0"/>
          </a:p>
          <a:p>
            <a:r>
              <a:rPr lang="tr-TR" sz="2400" b="1" i="1" dirty="0" smtClean="0"/>
              <a:t>İnsan </a:t>
            </a:r>
            <a:r>
              <a:rPr lang="tr-TR" sz="2400" b="1" i="1" dirty="0"/>
              <a:t>kendi mutlu olma imkânını görebilmeli. Mutluluksa filmlerin, romanların içinde değil, kendi yaşadığımız basit hayatın içindedir</a:t>
            </a:r>
            <a:r>
              <a:rPr lang="tr-TR" sz="2400" b="1" i="1" dirty="0" smtClean="0"/>
              <a:t>. Ve </a:t>
            </a:r>
            <a:r>
              <a:rPr lang="tr-TR" sz="2400" b="1" i="1" dirty="0">
                <a:solidFill>
                  <a:srgbClr val="FF0000"/>
                </a:solidFill>
              </a:rPr>
              <a:t>önemli olan yaşanılan ‘</a:t>
            </a:r>
            <a:r>
              <a:rPr lang="tr-TR" sz="2400" b="1" i="1" dirty="0" err="1">
                <a:solidFill>
                  <a:srgbClr val="FF0000"/>
                </a:solidFill>
              </a:rPr>
              <a:t>ân’dır</a:t>
            </a:r>
            <a:r>
              <a:rPr lang="tr-TR" sz="2400" b="1" i="1" dirty="0">
                <a:solidFill>
                  <a:srgbClr val="FF0000"/>
                </a:solidFill>
              </a:rPr>
              <a:t>. Onu ibadet, sabır, anlayış, tevazu ve merhamet ile anlamlı hâle getirmek mutluluğun ta kendisidir. </a:t>
            </a:r>
            <a:r>
              <a:rPr lang="tr-TR" sz="2400" b="1" i="1" dirty="0"/>
              <a:t>Yoksa deniz kenarında fotoğrafçılar tarafından düzenlenmiş bir mutluluk tablosu sahtedir ve bazı saf kimselerin duygularını istismar etmekten başka bir şey ifade etmez. Acaba anlatabiliyor muyum?</a:t>
            </a:r>
            <a:endParaRPr lang="tr-TR" sz="2400" b="1" dirty="0"/>
          </a:p>
          <a:p>
            <a:r>
              <a:rPr lang="tr-TR" sz="2400" b="1" i="1" dirty="0"/>
              <a:t>Cahit”</a:t>
            </a:r>
            <a:endParaRPr lang="tr-TR" sz="2400" b="1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46047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66917" y="393290"/>
            <a:ext cx="10992464" cy="1474839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Merhum Fethi </a:t>
            </a:r>
            <a:r>
              <a:rPr lang="tr-TR" sz="3600" b="1" dirty="0" err="1" smtClean="0"/>
              <a:t>Gemuhluoğlu'nun</a:t>
            </a:r>
            <a:r>
              <a:rPr lang="tr-TR" sz="3600" b="1" dirty="0" smtClean="0"/>
              <a:t> Oğlu Ali'ye Mektubu-1</a:t>
            </a:r>
            <a:endParaRPr lang="tr-TR" sz="36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80104" y="1602659"/>
            <a:ext cx="11179277" cy="4591664"/>
          </a:xfr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tr-TR" sz="2800" b="1" dirty="0" err="1">
                <a:solidFill>
                  <a:srgbClr val="FF0000"/>
                </a:solidFill>
              </a:rPr>
              <a:t>Azîz</a:t>
            </a:r>
            <a:r>
              <a:rPr lang="tr-TR" sz="2800" b="1" dirty="0">
                <a:solidFill>
                  <a:srgbClr val="FF0000"/>
                </a:solidFill>
              </a:rPr>
              <a:t> oğlum</a:t>
            </a:r>
            <a:r>
              <a:rPr lang="tr-TR" sz="2800" b="1" dirty="0" smtClean="0">
                <a:solidFill>
                  <a:srgbClr val="FF0000"/>
                </a:solidFill>
              </a:rPr>
              <a:t>,</a:t>
            </a:r>
            <a:br>
              <a:rPr lang="tr-TR" sz="2800" b="1" dirty="0" smtClean="0">
                <a:solidFill>
                  <a:srgbClr val="FF0000"/>
                </a:solidFill>
              </a:rPr>
            </a:br>
            <a:r>
              <a:rPr lang="tr-TR" sz="2800" b="1" dirty="0"/>
              <a:t>Sen benim umudum, mutluluğum, </a:t>
            </a:r>
            <a:r>
              <a:rPr lang="tr-TR" sz="2800" b="1" dirty="0" smtClean="0"/>
              <a:t>şifa </a:t>
            </a:r>
            <a:r>
              <a:rPr lang="tr-TR" sz="2800" b="1" dirty="0"/>
              <a:t>ve dermanım, yaşama gücüm, yaşama sevincim ve kavgamın devamısın</a:t>
            </a:r>
            <a:r>
              <a:rPr lang="tr-TR" sz="2800" b="1" dirty="0" smtClean="0"/>
              <a:t>.</a:t>
            </a:r>
          </a:p>
          <a:p>
            <a:r>
              <a:rPr lang="tr-TR" sz="2800" b="1" dirty="0">
                <a:solidFill>
                  <a:srgbClr val="FF0000"/>
                </a:solidFill>
              </a:rPr>
              <a:t>Sen benim fikir arkadaşım ve asıl daha </a:t>
            </a:r>
            <a:r>
              <a:rPr lang="tr-TR" sz="2800" b="1" dirty="0" err="1">
                <a:solidFill>
                  <a:srgbClr val="FF0000"/>
                </a:solidFill>
              </a:rPr>
              <a:t>mühimmi</a:t>
            </a:r>
            <a:r>
              <a:rPr lang="tr-TR" sz="2800" b="1" dirty="0">
                <a:solidFill>
                  <a:srgbClr val="FF0000"/>
                </a:solidFill>
              </a:rPr>
              <a:t> yolda yoldaşım, </a:t>
            </a:r>
            <a:r>
              <a:rPr lang="tr-TR" sz="2800" b="1" dirty="0" smtClean="0">
                <a:solidFill>
                  <a:srgbClr val="FF0000"/>
                </a:solidFill>
              </a:rPr>
              <a:t>(din) kardeşimsin.</a:t>
            </a:r>
          </a:p>
          <a:p>
            <a:r>
              <a:rPr lang="tr-TR" sz="2800" b="1" dirty="0"/>
              <a:t>Sen özlemini çektiğim </a:t>
            </a:r>
            <a:r>
              <a:rPr lang="tr-TR" sz="2800" b="1" dirty="0" smtClean="0"/>
              <a:t>Türkiye’ye, </a:t>
            </a:r>
            <a:r>
              <a:rPr lang="tr-TR" sz="2800" b="1" dirty="0"/>
              <a:t>Anadolu’nun masum, zulme ve kahra uğramış insanına hizmet edeceksin</a:t>
            </a:r>
            <a:r>
              <a:rPr lang="tr-TR" sz="2800" b="1" dirty="0" smtClean="0"/>
              <a:t>.</a:t>
            </a:r>
          </a:p>
          <a:p>
            <a:r>
              <a:rPr lang="tr-TR" sz="2800" b="1" dirty="0">
                <a:solidFill>
                  <a:srgbClr val="FF0000"/>
                </a:solidFill>
              </a:rPr>
              <a:t>Yalnız insanların değil, kurdun-kuşun, dikenin, otun da hakkını görüp gözetesin</a:t>
            </a:r>
            <a:r>
              <a:rPr lang="tr-TR" sz="2800" b="1" dirty="0" smtClean="0">
                <a:solidFill>
                  <a:srgbClr val="FF0000"/>
                </a:solidFill>
              </a:rPr>
              <a:t>.</a:t>
            </a:r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098572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4399" y="304800"/>
            <a:ext cx="10412361" cy="1327355"/>
          </a:xfrm>
        </p:spPr>
        <p:txBody>
          <a:bodyPr>
            <a:normAutofit/>
          </a:bodyPr>
          <a:lstStyle/>
          <a:p>
            <a:r>
              <a:rPr lang="tr-TR" sz="3200" b="1" dirty="0"/>
              <a:t>Merhum Fethi </a:t>
            </a:r>
            <a:r>
              <a:rPr lang="tr-TR" sz="3200" b="1" dirty="0" err="1"/>
              <a:t>Gemuhluoğlu'nun</a:t>
            </a:r>
            <a:r>
              <a:rPr lang="tr-TR" sz="3200" b="1" dirty="0"/>
              <a:t> Oğlu Ali'ye </a:t>
            </a:r>
            <a:r>
              <a:rPr lang="tr-TR" sz="3200" b="1" dirty="0" smtClean="0"/>
              <a:t>Mektubu-2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92727" y="1302327"/>
            <a:ext cx="11069782" cy="4950989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endParaRPr lang="tr-TR" sz="2400" b="1" dirty="0" smtClean="0">
              <a:solidFill>
                <a:srgbClr val="FF0000"/>
              </a:solidFill>
            </a:endParaRPr>
          </a:p>
          <a:p>
            <a:r>
              <a:rPr lang="tr-TR" sz="2400" b="1" dirty="0" smtClean="0">
                <a:solidFill>
                  <a:srgbClr val="FF0000"/>
                </a:solidFill>
              </a:rPr>
              <a:t>Çok </a:t>
            </a:r>
            <a:r>
              <a:rPr lang="tr-TR" sz="2400" b="1" dirty="0">
                <a:solidFill>
                  <a:srgbClr val="FF0000"/>
                </a:solidFill>
              </a:rPr>
              <a:t>okuyunuz. </a:t>
            </a:r>
            <a:r>
              <a:rPr lang="tr-TR" sz="2400" b="1" u="sng" dirty="0" err="1">
                <a:solidFill>
                  <a:srgbClr val="FF0000"/>
                </a:solidFill>
              </a:rPr>
              <a:t>İkra</a:t>
            </a:r>
            <a:r>
              <a:rPr lang="tr-TR" sz="2400" b="1" u="sng" dirty="0">
                <a:solidFill>
                  <a:srgbClr val="FF0000"/>
                </a:solidFill>
              </a:rPr>
              <a:t> emri </a:t>
            </a:r>
            <a:r>
              <a:rPr lang="tr-TR" sz="2400" b="1" u="sng" dirty="0" smtClean="0">
                <a:solidFill>
                  <a:srgbClr val="FF0000"/>
                </a:solidFill>
              </a:rPr>
              <a:t>umumîdir…</a:t>
            </a:r>
            <a:r>
              <a:rPr lang="tr-TR" sz="2400" b="1" dirty="0" smtClean="0">
                <a:solidFill>
                  <a:srgbClr val="FF0000"/>
                </a:solidFill>
              </a:rPr>
              <a:t> Senin </a:t>
            </a:r>
            <a:r>
              <a:rPr lang="tr-TR" sz="2400" b="1" dirty="0">
                <a:solidFill>
                  <a:srgbClr val="FF0000"/>
                </a:solidFill>
              </a:rPr>
              <a:t>tek eksiğin günde, </a:t>
            </a:r>
            <a:r>
              <a:rPr lang="tr-TR" sz="2400" b="1" dirty="0" smtClean="0">
                <a:solidFill>
                  <a:srgbClr val="FF0000"/>
                </a:solidFill>
              </a:rPr>
              <a:t>yirmi dört </a:t>
            </a:r>
            <a:r>
              <a:rPr lang="tr-TR" sz="2400" b="1" dirty="0">
                <a:solidFill>
                  <a:srgbClr val="FF0000"/>
                </a:solidFill>
              </a:rPr>
              <a:t>saatlik günde, otuz saat okumamandır</a:t>
            </a:r>
            <a:r>
              <a:rPr lang="tr-TR" sz="24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tr-TR" sz="2400" b="1" dirty="0"/>
              <a:t>Senden tek ricam ve arzum bu yıl onuncu sınıfta ilk beş kişi içinde olmak gayretini esirgememendir</a:t>
            </a:r>
            <a:r>
              <a:rPr lang="tr-TR" sz="2400" b="1" dirty="0" smtClean="0"/>
              <a:t>.</a:t>
            </a:r>
          </a:p>
          <a:p>
            <a:r>
              <a:rPr lang="tr-TR" sz="2400" b="1" dirty="0">
                <a:solidFill>
                  <a:srgbClr val="FF0000"/>
                </a:solidFill>
              </a:rPr>
              <a:t>Başkaca bir arzum yoktur. Ahlâklı, imanlı, hakka hukuka riayetkar olan siz çocuklarımdan, arkadaşlarımdan, kardeşlerimden başka bir talebim olamaz. Sizin bu ahlâkınız benim kabir âleminde de sükûnumdur. Bunu bilesin. </a:t>
            </a:r>
            <a:endParaRPr lang="tr-TR" sz="2400" b="1" dirty="0" smtClean="0">
              <a:solidFill>
                <a:srgbClr val="FF0000"/>
              </a:solidFill>
            </a:endParaRPr>
          </a:p>
          <a:p>
            <a:r>
              <a:rPr lang="tr-TR" sz="2400" b="1" dirty="0"/>
              <a:t>Esir Türklere, esir Müslümanlara </a:t>
            </a:r>
            <a:r>
              <a:rPr lang="tr-TR" sz="2400" b="1" dirty="0" err="1"/>
              <a:t>duâ</a:t>
            </a:r>
            <a:r>
              <a:rPr lang="tr-TR" sz="2400" b="1" dirty="0"/>
              <a:t> ediniz. Eritre’den, Somali’den, Filipinlere kadar, Kırım’dan Kerkük’e kadar Müslümanlara ve Türklere </a:t>
            </a:r>
            <a:r>
              <a:rPr lang="tr-TR" sz="2400" b="1" dirty="0" err="1"/>
              <a:t>duâ</a:t>
            </a:r>
            <a:r>
              <a:rPr lang="tr-TR" sz="2400" b="1" dirty="0"/>
              <a:t> ediniz.</a:t>
            </a:r>
          </a:p>
        </p:txBody>
      </p:sp>
    </p:spTree>
    <p:extLst>
      <p:ext uri="{BB962C8B-B14F-4D97-AF65-F5344CB8AC3E}">
        <p14:creationId xmlns:p14="http://schemas.microsoft.com/office/powerpoint/2010/main" val="3377227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9097" y="334297"/>
            <a:ext cx="11090787" cy="1032387"/>
          </a:xfrm>
        </p:spPr>
        <p:txBody>
          <a:bodyPr>
            <a:normAutofit fontScale="90000"/>
          </a:bodyPr>
          <a:lstStyle/>
          <a:p>
            <a:r>
              <a:rPr lang="tr-TR" sz="3600" b="1" dirty="0"/>
              <a:t>Merhum Fethi </a:t>
            </a:r>
            <a:r>
              <a:rPr lang="tr-TR" sz="3600" b="1" dirty="0" err="1"/>
              <a:t>Gemuhluoğlu'nun</a:t>
            </a:r>
            <a:r>
              <a:rPr lang="tr-TR" sz="3600" b="1" dirty="0"/>
              <a:t> Oğlu Ali'ye </a:t>
            </a:r>
            <a:r>
              <a:rPr lang="tr-TR" sz="3600" b="1" dirty="0" smtClean="0"/>
              <a:t>Mektubu-3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0943" y="1179871"/>
            <a:ext cx="11287432" cy="5211097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endParaRPr lang="tr-TR" sz="2400" b="1" dirty="0" smtClean="0">
              <a:solidFill>
                <a:srgbClr val="FF0000"/>
              </a:solidFill>
            </a:endParaRPr>
          </a:p>
          <a:p>
            <a:r>
              <a:rPr lang="tr-TR" sz="2400" b="1" dirty="0" smtClean="0">
                <a:solidFill>
                  <a:srgbClr val="FF0000"/>
                </a:solidFill>
              </a:rPr>
              <a:t>Kendinizi </a:t>
            </a:r>
            <a:r>
              <a:rPr lang="tr-TR" sz="2400" b="1" dirty="0">
                <a:solidFill>
                  <a:srgbClr val="FF0000"/>
                </a:solidFill>
              </a:rPr>
              <a:t>çok iyi yetiştiriniz. </a:t>
            </a:r>
            <a:endParaRPr lang="tr-TR" sz="2400" b="1" dirty="0" smtClean="0">
              <a:solidFill>
                <a:srgbClr val="FF0000"/>
              </a:solidFill>
            </a:endParaRPr>
          </a:p>
          <a:p>
            <a:r>
              <a:rPr lang="tr-TR" sz="2400" b="1" dirty="0" smtClean="0"/>
              <a:t>Oradaki </a:t>
            </a:r>
            <a:r>
              <a:rPr lang="tr-TR" sz="2400" b="1" dirty="0"/>
              <a:t>ağabeylerin de Kur’an’daki «</a:t>
            </a:r>
            <a:r>
              <a:rPr lang="tr-TR" sz="2400" b="1" i="1" dirty="0" err="1"/>
              <a:t>yetefekkerûn</a:t>
            </a:r>
            <a:r>
              <a:rPr lang="tr-TR" sz="2400" b="1" i="1" dirty="0"/>
              <a:t> - tefekkür ediniz</a:t>
            </a:r>
            <a:r>
              <a:rPr lang="tr-TR" sz="2400" b="1" dirty="0"/>
              <a:t>» sırrının peşine düşsünler. Onun için çaba </a:t>
            </a:r>
            <a:r>
              <a:rPr lang="tr-TR" sz="2400" b="1" dirty="0" smtClean="0"/>
              <a:t>sarf etsinler </a:t>
            </a:r>
            <a:r>
              <a:rPr lang="tr-TR" sz="2400" b="1" dirty="0"/>
              <a:t>ve çileye soyunsunlar. </a:t>
            </a:r>
            <a:endParaRPr lang="tr-TR" sz="2400" b="1" dirty="0" smtClean="0"/>
          </a:p>
          <a:p>
            <a:r>
              <a:rPr lang="tr-TR" sz="2400" b="1" dirty="0" smtClean="0">
                <a:solidFill>
                  <a:srgbClr val="FF0000"/>
                </a:solidFill>
              </a:rPr>
              <a:t>Vakit </a:t>
            </a:r>
            <a:r>
              <a:rPr lang="tr-TR" sz="2400" b="1" dirty="0">
                <a:solidFill>
                  <a:srgbClr val="FF0000"/>
                </a:solidFill>
              </a:rPr>
              <a:t>de mahlûktur. Bu gerçeği unutmayınız. Vaktin de bir eceli vardır. </a:t>
            </a:r>
            <a:endParaRPr lang="tr-TR" sz="2400" b="1" dirty="0" smtClean="0">
              <a:solidFill>
                <a:srgbClr val="FF0000"/>
              </a:solidFill>
            </a:endParaRPr>
          </a:p>
          <a:p>
            <a:r>
              <a:rPr lang="tr-TR" sz="2400" b="1" dirty="0" smtClean="0"/>
              <a:t>Uyku </a:t>
            </a:r>
            <a:r>
              <a:rPr lang="tr-TR" sz="2400" b="1" dirty="0"/>
              <a:t>gaflettir. Uykuyu azaltırsanız zamanınız çoğalır. </a:t>
            </a:r>
            <a:endParaRPr lang="tr-TR" sz="2400" b="1" dirty="0" smtClean="0"/>
          </a:p>
          <a:p>
            <a:r>
              <a:rPr lang="tr-TR" sz="2400" b="1" dirty="0">
                <a:solidFill>
                  <a:srgbClr val="FF0000"/>
                </a:solidFill>
              </a:rPr>
              <a:t>Tasavvufu iyi bilmek gerek, İslâm’ı </a:t>
            </a:r>
            <a:r>
              <a:rPr lang="tr-TR" sz="2400" b="1" dirty="0" smtClean="0">
                <a:solidFill>
                  <a:srgbClr val="FF0000"/>
                </a:solidFill>
              </a:rPr>
              <a:t>iyi </a:t>
            </a:r>
            <a:r>
              <a:rPr lang="tr-TR" sz="2400" b="1" dirty="0">
                <a:solidFill>
                  <a:srgbClr val="FF0000"/>
                </a:solidFill>
              </a:rPr>
              <a:t>bilmek </a:t>
            </a:r>
            <a:r>
              <a:rPr lang="tr-TR" sz="2400" b="1" dirty="0" smtClean="0">
                <a:solidFill>
                  <a:srgbClr val="FF0000"/>
                </a:solidFill>
              </a:rPr>
              <a:t>gerekir… </a:t>
            </a:r>
          </a:p>
          <a:p>
            <a:r>
              <a:rPr lang="tr-TR" sz="2400" b="1" dirty="0" smtClean="0"/>
              <a:t>Batı </a:t>
            </a:r>
            <a:r>
              <a:rPr lang="tr-TR" sz="2400" b="1" dirty="0"/>
              <a:t>dillerini de bilmediğim için utanıyorum. </a:t>
            </a:r>
            <a:endParaRPr lang="tr-TR" sz="2400" b="1" dirty="0" smtClean="0"/>
          </a:p>
          <a:p>
            <a:r>
              <a:rPr lang="tr-TR" sz="2400" b="1" dirty="0" smtClean="0">
                <a:solidFill>
                  <a:srgbClr val="FF0000"/>
                </a:solidFill>
              </a:rPr>
              <a:t>Sen </a:t>
            </a:r>
            <a:r>
              <a:rPr lang="tr-TR" sz="2400" b="1" dirty="0">
                <a:solidFill>
                  <a:srgbClr val="FF0000"/>
                </a:solidFill>
              </a:rPr>
              <a:t>bana bir şey almak istiyorsan kendine kitap, lügat, ansiklopedi, plâk al. Bu aldıkların bana alınmış sayılır. </a:t>
            </a:r>
            <a:endParaRPr lang="tr-TR" sz="2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380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12619" y="642594"/>
            <a:ext cx="11249890" cy="493479"/>
          </a:xfrm>
        </p:spPr>
        <p:txBody>
          <a:bodyPr>
            <a:normAutofit fontScale="90000"/>
          </a:bodyPr>
          <a:lstStyle/>
          <a:p>
            <a:r>
              <a:rPr lang="tr-TR" sz="3200" b="1" dirty="0">
                <a:solidFill>
                  <a:schemeClr val="tx1"/>
                </a:solidFill>
              </a:rPr>
              <a:t>Merhum Fethi </a:t>
            </a:r>
            <a:r>
              <a:rPr lang="tr-TR" sz="3200" b="1" dirty="0" err="1">
                <a:solidFill>
                  <a:schemeClr val="tx1"/>
                </a:solidFill>
              </a:rPr>
              <a:t>Gemuhluoğlu'nun</a:t>
            </a:r>
            <a:r>
              <a:rPr lang="tr-TR" sz="3200" b="1" dirty="0">
                <a:solidFill>
                  <a:schemeClr val="tx1"/>
                </a:solidFill>
              </a:rPr>
              <a:t> Oğlu Ali'ye </a:t>
            </a:r>
            <a:r>
              <a:rPr lang="tr-TR" sz="3200" b="1" dirty="0" smtClean="0">
                <a:solidFill>
                  <a:schemeClr val="tx1"/>
                </a:solidFill>
              </a:rPr>
              <a:t>Mektubu-4</a:t>
            </a:r>
            <a:endParaRPr lang="tr-TR" sz="3200" dirty="0">
              <a:solidFill>
                <a:schemeClr val="tx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512619" y="1288474"/>
            <a:ext cx="10986654" cy="52629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tr-TR" sz="2800" dirty="0">
                <a:solidFill>
                  <a:srgbClr val="FF0000"/>
                </a:solidFill>
              </a:rPr>
              <a:t>Abdestsiz gezme. Temiz, </a:t>
            </a:r>
            <a:r>
              <a:rPr lang="tr-TR" sz="2800" dirty="0" err="1">
                <a:solidFill>
                  <a:srgbClr val="FF0000"/>
                </a:solidFill>
              </a:rPr>
              <a:t>tahir</a:t>
            </a:r>
            <a:r>
              <a:rPr lang="tr-TR" sz="2800" dirty="0">
                <a:solidFill>
                  <a:srgbClr val="FF0000"/>
                </a:solidFill>
              </a:rPr>
              <a:t> ol. </a:t>
            </a:r>
            <a:endParaRPr lang="tr-TR" sz="2800" dirty="0" smtClean="0">
              <a:solidFill>
                <a:srgbClr val="FF0000"/>
              </a:solidFill>
            </a:endParaRPr>
          </a:p>
          <a:p>
            <a:r>
              <a:rPr lang="tr-TR" sz="2800" dirty="0" err="1" smtClean="0"/>
              <a:t>Zikir’li</a:t>
            </a:r>
            <a:r>
              <a:rPr lang="tr-TR" sz="2800" dirty="0" smtClean="0"/>
              <a:t> </a:t>
            </a:r>
            <a:r>
              <a:rPr lang="tr-TR" sz="2800" dirty="0"/>
              <a:t>ol. </a:t>
            </a:r>
            <a:endParaRPr lang="tr-TR" sz="2800" dirty="0" smtClean="0"/>
          </a:p>
          <a:p>
            <a:r>
              <a:rPr lang="tr-TR" sz="2800" dirty="0" err="1" smtClean="0">
                <a:solidFill>
                  <a:srgbClr val="FF0000"/>
                </a:solidFill>
              </a:rPr>
              <a:t>Besmeleli</a:t>
            </a:r>
            <a:r>
              <a:rPr lang="tr-TR" sz="2800" dirty="0" smtClean="0">
                <a:solidFill>
                  <a:srgbClr val="FF0000"/>
                </a:solidFill>
              </a:rPr>
              <a:t> </a:t>
            </a:r>
            <a:r>
              <a:rPr lang="tr-TR" sz="2800" dirty="0">
                <a:solidFill>
                  <a:srgbClr val="FF0000"/>
                </a:solidFill>
              </a:rPr>
              <a:t>ol. O zaman topun, tüfeğin, atom bomban olur. Güçlü olursun. </a:t>
            </a:r>
            <a:endParaRPr lang="tr-TR" sz="2800" dirty="0" smtClean="0">
              <a:solidFill>
                <a:srgbClr val="FF0000"/>
              </a:solidFill>
            </a:endParaRPr>
          </a:p>
          <a:p>
            <a:r>
              <a:rPr lang="tr-TR" sz="2800" dirty="0" smtClean="0"/>
              <a:t>Mistik </a:t>
            </a:r>
            <a:r>
              <a:rPr lang="tr-TR" sz="2800" dirty="0"/>
              <a:t>insanlar özgürdür Ali. Yalnız onlar özgürdür. Bu konuyu düşünmeye çalış. </a:t>
            </a:r>
            <a:endParaRPr lang="tr-TR" sz="2800" dirty="0" smtClean="0"/>
          </a:p>
          <a:p>
            <a:r>
              <a:rPr lang="tr-TR" sz="2800" dirty="0" smtClean="0">
                <a:solidFill>
                  <a:srgbClr val="FF0000"/>
                </a:solidFill>
              </a:rPr>
              <a:t>Artık </a:t>
            </a:r>
            <a:r>
              <a:rPr lang="tr-TR" sz="2800" dirty="0">
                <a:solidFill>
                  <a:srgbClr val="FF0000"/>
                </a:solidFill>
              </a:rPr>
              <a:t>arkadaş  olacağımız günler geldi. Ben yaşlandım. İyi okumuş bir insan da değilim. Sana, </a:t>
            </a:r>
            <a:r>
              <a:rPr lang="tr-TR" sz="2800" dirty="0" smtClean="0">
                <a:solidFill>
                  <a:srgbClr val="FF0000"/>
                </a:solidFill>
              </a:rPr>
              <a:t>size </a:t>
            </a:r>
            <a:r>
              <a:rPr lang="tr-TR" sz="2800" dirty="0">
                <a:solidFill>
                  <a:srgbClr val="FF0000"/>
                </a:solidFill>
              </a:rPr>
              <a:t>yetişemem</a:t>
            </a:r>
            <a:r>
              <a:rPr lang="tr-TR" sz="2800" dirty="0" smtClean="0">
                <a:solidFill>
                  <a:srgbClr val="FF0000"/>
                </a:solidFill>
              </a:rPr>
              <a:t>. Ama </a:t>
            </a:r>
            <a:r>
              <a:rPr lang="tr-TR" sz="2800" dirty="0">
                <a:solidFill>
                  <a:srgbClr val="FF0000"/>
                </a:solidFill>
              </a:rPr>
              <a:t>sizinle iftihar etmeme, sizin için şükretmeme, </a:t>
            </a:r>
            <a:r>
              <a:rPr lang="tr-TR" sz="2800" dirty="0" err="1">
                <a:solidFill>
                  <a:srgbClr val="FF0000"/>
                </a:solidFill>
              </a:rPr>
              <a:t>hamd</a:t>
            </a:r>
            <a:r>
              <a:rPr lang="tr-TR" sz="2800" dirty="0">
                <a:solidFill>
                  <a:srgbClr val="FF0000"/>
                </a:solidFill>
              </a:rPr>
              <a:t> etmeme kimse mâni olamaz ya</a:t>
            </a:r>
            <a:r>
              <a:rPr lang="tr-TR" sz="2800" dirty="0" smtClean="0">
                <a:solidFill>
                  <a:srgbClr val="FF0000"/>
                </a:solidFill>
              </a:rPr>
              <a:t>.</a:t>
            </a:r>
            <a:endParaRPr lang="tr-TR" sz="2800" b="1" dirty="0">
              <a:solidFill>
                <a:srgbClr val="FF0000"/>
              </a:solidFill>
            </a:endParaRPr>
          </a:p>
          <a:p>
            <a:r>
              <a:rPr lang="tr-TR" sz="2800" b="1" dirty="0"/>
              <a:t>Kararlı, iradeli, sabırlı  olmanı niyaz ederim. </a:t>
            </a:r>
            <a:endParaRPr lang="tr-TR" sz="2800" b="1" dirty="0" smtClean="0"/>
          </a:p>
          <a:p>
            <a:r>
              <a:rPr lang="tr-TR" sz="2800" b="1" i="1" u="sng" dirty="0" smtClean="0">
                <a:solidFill>
                  <a:srgbClr val="FF0000"/>
                </a:solidFill>
              </a:rPr>
              <a:t>GELECEĞİN </a:t>
            </a:r>
            <a:r>
              <a:rPr lang="tr-TR" sz="2800" b="1" i="1" u="sng" dirty="0">
                <a:solidFill>
                  <a:srgbClr val="FF0000"/>
                </a:solidFill>
              </a:rPr>
              <a:t>CÜMLE AYDINLIK GÜNLERİ ÜZERİNE, </a:t>
            </a:r>
            <a:r>
              <a:rPr lang="tr-TR" sz="2800" b="1" i="1" u="sng" dirty="0" smtClean="0">
                <a:solidFill>
                  <a:srgbClr val="FF0000"/>
                </a:solidFill>
              </a:rPr>
              <a:t>ÜZERİNİZE </a:t>
            </a:r>
            <a:r>
              <a:rPr lang="tr-TR" sz="2800" b="1" i="1" u="sng" dirty="0">
                <a:solidFill>
                  <a:srgbClr val="FF0000"/>
                </a:solidFill>
              </a:rPr>
              <a:t>DOĞSUN. </a:t>
            </a:r>
          </a:p>
        </p:txBody>
      </p:sp>
    </p:spTree>
    <p:extLst>
      <p:ext uri="{BB962C8B-B14F-4D97-AF65-F5344CB8AC3E}">
        <p14:creationId xmlns:p14="http://schemas.microsoft.com/office/powerpoint/2010/main" val="2434532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32386" y="285136"/>
            <a:ext cx="8802493" cy="953730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smtClean="0"/>
              <a:t>Son Olarak…</a:t>
            </a:r>
            <a:endParaRPr lang="tr-TR" sz="3600" b="1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81781" y="1356852"/>
            <a:ext cx="5919019" cy="4729315"/>
          </a:xfr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tr-TR" sz="2400" b="1" dirty="0" smtClean="0"/>
              <a:t>«Cahit </a:t>
            </a:r>
            <a:r>
              <a:rPr lang="tr-TR" sz="2400" b="1" dirty="0"/>
              <a:t>Bey’in çok büyük bir kütüphanesi vardı. Ama evler küçük olunca kitapları da azaltmak zorunda kaldık. Hatta Cahit Bey ‘Hedefim, bu kitapları iki kitaba </a:t>
            </a:r>
            <a:r>
              <a:rPr lang="tr-TR" sz="2400" b="1" dirty="0" smtClean="0"/>
              <a:t>indirmek; </a:t>
            </a:r>
            <a:r>
              <a:rPr lang="tr-TR" sz="2400" b="1" dirty="0">
                <a:solidFill>
                  <a:srgbClr val="FF0000"/>
                </a:solidFill>
              </a:rPr>
              <a:t>biri </a:t>
            </a:r>
            <a:r>
              <a:rPr lang="tr-TR" sz="2400" b="1" dirty="0" err="1">
                <a:solidFill>
                  <a:srgbClr val="FF0000"/>
                </a:solidFill>
              </a:rPr>
              <a:t>Kur’ân</a:t>
            </a:r>
            <a:r>
              <a:rPr lang="tr-TR" sz="2400" b="1" dirty="0">
                <a:solidFill>
                  <a:srgbClr val="FF0000"/>
                </a:solidFill>
              </a:rPr>
              <a:t> diğeri ise ilmihal olacak</a:t>
            </a:r>
            <a:r>
              <a:rPr lang="tr-TR" sz="2400" b="1" dirty="0"/>
              <a:t>.’ derdi. Bugün ondan geriye arkadaşlarının imzalı kitaplarıyla kendisinin ev halkına imzaladığı kitaplar kaldı.” </a:t>
            </a:r>
            <a:r>
              <a:rPr lang="tr-TR" sz="2400" b="1" dirty="0" smtClean="0"/>
              <a:t>dedi, </a:t>
            </a:r>
            <a:r>
              <a:rPr lang="tr-TR" sz="2400" b="1" dirty="0"/>
              <a:t>Berat </a:t>
            </a:r>
            <a:r>
              <a:rPr lang="tr-TR" sz="2400" b="1" dirty="0" smtClean="0"/>
              <a:t>Zarifoğlu.</a:t>
            </a:r>
          </a:p>
          <a:p>
            <a:r>
              <a:rPr lang="tr-TR" sz="2400" b="1" dirty="0" smtClean="0"/>
              <a:t>Kaynak</a:t>
            </a:r>
            <a:r>
              <a:rPr lang="tr-TR" sz="2400" b="1" dirty="0"/>
              <a:t>: </a:t>
            </a:r>
            <a:r>
              <a:rPr lang="tr-TR" sz="2400" b="1" dirty="0">
                <a:hlinkClick r:id="rId2"/>
              </a:rPr>
              <a:t>Eşi Berat Hanım Cahit Zarifoğlu'yla Anılarını Anlatıyor...</a:t>
            </a:r>
            <a:r>
              <a:rPr lang="tr-TR" sz="2400" b="1" dirty="0"/>
              <a:t> </a:t>
            </a:r>
          </a:p>
          <a:p>
            <a:endParaRPr lang="tr-TR" sz="2400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sz="quarter" idx="4"/>
          </p:nvPr>
        </p:nvSpPr>
        <p:spPr bwMode="auto">
          <a:xfrm>
            <a:off x="7138219" y="1427713"/>
            <a:ext cx="4484820" cy="421653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altLang="tr-TR" sz="2800" dirty="0">
              <a:solidFill>
                <a:srgbClr val="000000"/>
              </a:solidFill>
              <a:latin typeface="Times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 panose="02020603050405020304" pitchFamily="18" charset="0"/>
              </a:rPr>
              <a:t>En azından üç dil bileceksin…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 panose="02020603050405020304" pitchFamily="18" charset="0"/>
              </a:rPr>
              <a:t>En azından üç dilde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altLang="tr-TR" sz="2400" b="1" dirty="0" smtClean="0">
                <a:solidFill>
                  <a:srgbClr val="000000"/>
                </a:solidFill>
                <a:latin typeface="Times" panose="02020603050405020304" pitchFamily="18" charset="0"/>
              </a:rPr>
              <a:t>‘Canımın içi’ demesini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 panose="02020603050405020304" pitchFamily="18" charset="0"/>
              </a:rPr>
              <a:t>‘Kırmızı gülün alı var’ demesini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altLang="tr-TR" sz="2400" b="1" dirty="0" smtClean="0">
                <a:solidFill>
                  <a:srgbClr val="000000"/>
                </a:solidFill>
                <a:latin typeface="Times" panose="02020603050405020304" pitchFamily="18" charset="0"/>
              </a:rPr>
              <a:t>‘Nerden ince ise oradan kopsun’ demesini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 panose="02020603050405020304" pitchFamily="18" charset="0"/>
              </a:rPr>
              <a:t>‘Atın ölümü arpadan</a:t>
            </a:r>
            <a:r>
              <a:rPr kumimoji="0" lang="tr-TR" altLang="tr-TR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 panose="02020603050405020304" pitchFamily="18" charset="0"/>
              </a:rPr>
              <a:t> olsun’ </a:t>
            </a:r>
            <a:r>
              <a:rPr kumimoji="0" lang="tr-TR" altLang="tr-T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 panose="02020603050405020304" pitchFamily="18" charset="0"/>
              </a:rPr>
              <a:t>demesini…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24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  <a:hlinkClick r:id="rId3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  <a:hlinkClick r:id="rId3"/>
              </a:rPr>
              <a:t>Bedri Rahmi EYUBOĞLU</a:t>
            </a:r>
            <a:r>
              <a:rPr kumimoji="0" lang="tr-TR" altLang="tr-T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tr-TR" altLang="tr-T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113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7" y="875071"/>
            <a:ext cx="11021961" cy="5063613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Dikdörtgen 3"/>
          <p:cNvSpPr/>
          <p:nvPr/>
        </p:nvSpPr>
        <p:spPr>
          <a:xfrm>
            <a:off x="1081548" y="2281083"/>
            <a:ext cx="832792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i="1" dirty="0" smtClean="0">
                <a:solidFill>
                  <a:srgbClr val="FFFF00"/>
                </a:solidFill>
              </a:rPr>
              <a:t>«</a:t>
            </a:r>
            <a:r>
              <a:rPr lang="tr-TR" sz="3200" b="1" i="1" dirty="0">
                <a:solidFill>
                  <a:srgbClr val="FFFF00"/>
                </a:solidFill>
              </a:rPr>
              <a:t>Ben ki toz kanatlı bir kelebeğim, </a:t>
            </a:r>
          </a:p>
          <a:p>
            <a:r>
              <a:rPr lang="tr-TR" sz="3200" b="1" i="1" dirty="0">
                <a:solidFill>
                  <a:srgbClr val="FFFF00"/>
                </a:solidFill>
              </a:rPr>
              <a:t>minicik gövdeme yüklü Kafdağı </a:t>
            </a:r>
          </a:p>
          <a:p>
            <a:r>
              <a:rPr lang="tr-TR" sz="3200" b="1" i="1" dirty="0">
                <a:solidFill>
                  <a:srgbClr val="FFFF00"/>
                </a:solidFill>
              </a:rPr>
              <a:t>Bir zerreciğim ki, Arş’a gebeyim, </a:t>
            </a:r>
          </a:p>
          <a:p>
            <a:r>
              <a:rPr lang="tr-TR" sz="3200" b="1" i="1" dirty="0">
                <a:solidFill>
                  <a:srgbClr val="FFFF00"/>
                </a:solidFill>
              </a:rPr>
              <a:t>Dev sancılarımın budur, kaynağı...»</a:t>
            </a:r>
          </a:p>
          <a:p>
            <a:r>
              <a:rPr lang="tr-TR" sz="3200" b="1" i="1" dirty="0" smtClean="0">
                <a:solidFill>
                  <a:srgbClr val="FFFF00"/>
                </a:solidFill>
              </a:rPr>
              <a:t>              </a:t>
            </a:r>
            <a:r>
              <a:rPr lang="tr-TR" sz="3200" b="1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Necip </a:t>
            </a:r>
            <a:r>
              <a:rPr lang="tr-TR" sz="3200" b="1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Fazıl Kısakürek </a:t>
            </a:r>
          </a:p>
        </p:txBody>
      </p:sp>
    </p:spTree>
    <p:extLst>
      <p:ext uri="{BB962C8B-B14F-4D97-AF65-F5344CB8AC3E}">
        <p14:creationId xmlns:p14="http://schemas.microsoft.com/office/powerpoint/2010/main" val="382179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86348" y="1779639"/>
            <a:ext cx="4127761" cy="1628579"/>
          </a:xfrm>
        </p:spPr>
        <p:txBody>
          <a:bodyPr>
            <a:noAutofit/>
          </a:bodyPr>
          <a:lstStyle/>
          <a:p>
            <a:r>
              <a:rPr lang="tr-TR" b="1" dirty="0" smtClean="0"/>
              <a:t>TEŞEKKÜR EDERİZ…</a:t>
            </a:r>
            <a:endParaRPr lang="tr-TR" b="1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19977" y="1314841"/>
            <a:ext cx="5676521" cy="49062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Dikdörtgen 3"/>
          <p:cNvSpPr/>
          <p:nvPr/>
        </p:nvSpPr>
        <p:spPr>
          <a:xfrm>
            <a:off x="858982" y="3962399"/>
            <a:ext cx="33112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/>
              <a:t>HAZIRLAYAN:</a:t>
            </a:r>
          </a:p>
          <a:p>
            <a:pPr algn="ctr"/>
            <a:r>
              <a:rPr lang="tr-TR" sz="2800" b="1" dirty="0"/>
              <a:t>ENİSE ERKOÇ</a:t>
            </a:r>
          </a:p>
          <a:p>
            <a:pPr algn="ctr"/>
            <a:r>
              <a:rPr lang="tr-TR" sz="2800" b="1" dirty="0"/>
              <a:t>AYDIN İL MÜFTÜ YARDIMCISI</a:t>
            </a:r>
          </a:p>
        </p:txBody>
      </p:sp>
    </p:spTree>
    <p:extLst>
      <p:ext uri="{BB962C8B-B14F-4D97-AF65-F5344CB8AC3E}">
        <p14:creationId xmlns:p14="http://schemas.microsoft.com/office/powerpoint/2010/main" val="1849176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01782" y="332509"/>
            <a:ext cx="8427586" cy="6255103"/>
          </a:xfr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fontAlgn="base"/>
            <a:endParaRPr lang="tr-TR" sz="2400" b="1" u="sng" dirty="0" smtClean="0"/>
          </a:p>
          <a:p>
            <a:pPr fontAlgn="base"/>
            <a:r>
              <a:rPr lang="tr-TR" sz="2400" b="1" u="sng" dirty="0" smtClean="0"/>
              <a:t>«Başka hiçbir gölgenin bulunmadığı Kıyamet gününde Allah Teala, yedi insanı arşının gölgesinde barındıracaktır:</a:t>
            </a:r>
          </a:p>
          <a:p>
            <a:pPr fontAlgn="base"/>
            <a:r>
              <a:rPr lang="tr-TR" sz="2400" b="1" dirty="0" smtClean="0"/>
              <a:t>1. Adil devlet başkanı.</a:t>
            </a:r>
          </a:p>
          <a:p>
            <a:pPr fontAlgn="base"/>
            <a:r>
              <a:rPr lang="tr-TR" sz="2400" b="1" dirty="0" smtClean="0"/>
              <a:t>2. </a:t>
            </a:r>
            <a:r>
              <a:rPr lang="tr-TR" sz="2400" b="1" i="1" dirty="0" smtClean="0">
                <a:solidFill>
                  <a:srgbClr val="FF0000"/>
                </a:solidFill>
              </a:rPr>
              <a:t>Allah'a kulluk içinde serpilip büyüyen genç.</a:t>
            </a:r>
          </a:p>
          <a:p>
            <a:pPr fontAlgn="base"/>
            <a:r>
              <a:rPr lang="tr-TR" sz="2400" b="1" dirty="0" smtClean="0"/>
              <a:t>3. Kalbi mescitlere sevgi ile bağlı Müslüman.</a:t>
            </a:r>
          </a:p>
          <a:p>
            <a:pPr fontAlgn="base"/>
            <a:r>
              <a:rPr lang="tr-TR" sz="2400" b="1" dirty="0" smtClean="0"/>
              <a:t>4. Birbirlerini Allah için sevip buluşmaları ve ayrılmaları Allah için olan iki insan.</a:t>
            </a:r>
          </a:p>
          <a:p>
            <a:pPr fontAlgn="base"/>
            <a:r>
              <a:rPr lang="tr-TR" sz="2400" b="1" dirty="0" smtClean="0"/>
              <a:t>5. Güzel ve mevki sahibi birinin gayr-i meşru davetine 'Ben Allah'tan korkarım' diye yaklaşmayan yiğit.</a:t>
            </a:r>
          </a:p>
          <a:p>
            <a:pPr fontAlgn="base"/>
            <a:r>
              <a:rPr lang="tr-TR" sz="2400" b="1" dirty="0" smtClean="0"/>
              <a:t>6. Sağ elinin verdiğini sol elinin bilemeyeceği kadar gizli sadaka veren kimse.</a:t>
            </a:r>
          </a:p>
          <a:p>
            <a:pPr fontAlgn="base"/>
            <a:r>
              <a:rPr lang="tr-TR" sz="2400" b="1" dirty="0" smtClean="0"/>
              <a:t>7. Tenhada Allah'ı anıp göz yaşı döken kişi.»</a:t>
            </a:r>
          </a:p>
          <a:p>
            <a:pPr fontAlgn="base"/>
            <a:r>
              <a:rPr lang="fi-FI" sz="2400" i="1" dirty="0" smtClean="0"/>
              <a:t> </a:t>
            </a:r>
            <a:r>
              <a:rPr lang="tr-TR" sz="2000" b="1" i="1" dirty="0" smtClean="0"/>
              <a:t>(</a:t>
            </a:r>
            <a:r>
              <a:rPr lang="fi-FI" sz="2000" b="1" i="1" dirty="0" smtClean="0"/>
              <a:t>Buhari, Ezan 36, Zekat 16, Rikak 24, </a:t>
            </a:r>
            <a:r>
              <a:rPr lang="tr-TR" sz="2000" b="1" i="1" dirty="0" smtClean="0"/>
              <a:t>Müslim</a:t>
            </a:r>
            <a:r>
              <a:rPr lang="tr-TR" sz="2000" i="1" dirty="0" smtClean="0"/>
              <a:t>, </a:t>
            </a:r>
            <a:r>
              <a:rPr lang="tr-TR" sz="2000" b="1" i="1" dirty="0" smtClean="0"/>
              <a:t>Zekat 91.)</a:t>
            </a:r>
            <a:endParaRPr lang="tr-TR" sz="2000" b="1" dirty="0" smtClean="0"/>
          </a:p>
          <a:p>
            <a:pPr fontAlgn="base"/>
            <a:endParaRPr lang="tr-TR" sz="2400" b="1" dirty="0"/>
          </a:p>
          <a:p>
            <a:pPr fontAlgn="base"/>
            <a:endParaRPr lang="tr-TR" b="1" dirty="0"/>
          </a:p>
          <a:p>
            <a:pPr fontAlgn="base"/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98" b="-198"/>
          <a:stretch/>
        </p:blipFill>
        <p:spPr>
          <a:xfrm>
            <a:off x="9055510" y="1042219"/>
            <a:ext cx="2753032" cy="48866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95085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34066" y="731084"/>
            <a:ext cx="10373030" cy="1371600"/>
          </a:xfrm>
        </p:spPr>
        <p:txBody>
          <a:bodyPr>
            <a:normAutofit/>
          </a:bodyPr>
          <a:lstStyle/>
          <a:p>
            <a:r>
              <a:rPr lang="tr-TR" sz="4000" b="1" dirty="0" smtClean="0"/>
              <a:t>Kuran’a Göre Gençliğe Düşen Vazifeler-1 </a:t>
            </a:r>
            <a:endParaRPr lang="tr-TR" sz="40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34066" y="1995948"/>
            <a:ext cx="5122606" cy="3805084"/>
          </a:xfr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endParaRPr lang="tr-TR" sz="2800" b="1" dirty="0"/>
          </a:p>
          <a:p>
            <a:r>
              <a:rPr lang="tr-TR" sz="2800" b="1" dirty="0" smtClean="0"/>
              <a:t>«Hani </a:t>
            </a:r>
            <a:r>
              <a:rPr lang="tr-TR" sz="2800" b="1" dirty="0" err="1"/>
              <a:t>Lokmân</a:t>
            </a:r>
            <a:r>
              <a:rPr lang="tr-TR" sz="2800" b="1" dirty="0"/>
              <a:t>, oğluna öğüt vererek şöyle demişti: “</a:t>
            </a:r>
            <a:r>
              <a:rPr lang="tr-TR" sz="2800" b="1" i="1" dirty="0">
                <a:solidFill>
                  <a:srgbClr val="FF0000"/>
                </a:solidFill>
              </a:rPr>
              <a:t>Yavrum! Allah’a ortak koşma!</a:t>
            </a:r>
            <a:r>
              <a:rPr lang="tr-TR" sz="2800" b="1" dirty="0"/>
              <a:t> </a:t>
            </a:r>
            <a:r>
              <a:rPr lang="tr-TR" sz="2800" b="1" i="1" dirty="0">
                <a:solidFill>
                  <a:srgbClr val="FF0000"/>
                </a:solidFill>
              </a:rPr>
              <a:t>Çünkü ortak koşmak elbette büyük bir zulümdür</a:t>
            </a:r>
            <a:r>
              <a:rPr lang="tr-TR" sz="2800" b="1" i="1" dirty="0" smtClean="0">
                <a:solidFill>
                  <a:srgbClr val="FF0000"/>
                </a:solidFill>
              </a:rPr>
              <a:t>.” </a:t>
            </a:r>
          </a:p>
          <a:p>
            <a:r>
              <a:rPr lang="tr-TR" sz="2800" b="1" dirty="0" smtClean="0"/>
              <a:t>(</a:t>
            </a:r>
            <a:r>
              <a:rPr lang="tr-TR" sz="2800" b="1" dirty="0"/>
              <a:t>Lokman suresi, 13</a:t>
            </a:r>
            <a:r>
              <a:rPr lang="tr-TR" sz="2800" b="1" dirty="0" smtClean="0"/>
              <a:t>.)</a:t>
            </a:r>
          </a:p>
          <a:p>
            <a:endParaRPr lang="tr-TR" sz="2800" b="1" dirty="0"/>
          </a:p>
        </p:txBody>
      </p:sp>
      <p:sp>
        <p:nvSpPr>
          <p:cNvPr id="4" name="Dikdörtgen 3"/>
          <p:cNvSpPr/>
          <p:nvPr/>
        </p:nvSpPr>
        <p:spPr>
          <a:xfrm>
            <a:off x="6243485" y="1995947"/>
            <a:ext cx="5449751" cy="34163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endParaRPr lang="tr-TR" sz="2400" b="1" dirty="0"/>
          </a:p>
          <a:p>
            <a:r>
              <a:rPr lang="tr-TR" sz="2400" b="1" dirty="0" smtClean="0"/>
              <a:t>«</a:t>
            </a:r>
            <a:r>
              <a:rPr lang="tr-TR" sz="2400" b="1" i="1" dirty="0"/>
              <a:t>Yavrum! Şüphesiz yapılan iş bir hardal tanesi ağırlığında olsa ve bir kayanın içinde, yahut göklerde ya da yerin içinde bile olsa, Allah onu çıkarır getirir. Çünkü </a:t>
            </a:r>
            <a:r>
              <a:rPr lang="tr-TR" sz="2400" b="1" i="1" dirty="0">
                <a:solidFill>
                  <a:srgbClr val="FF0000"/>
                </a:solidFill>
              </a:rPr>
              <a:t>Allah, en gizli şeyleri bilendir, (her şeyden) hakkıyla haberdar olandır</a:t>
            </a:r>
            <a:r>
              <a:rPr lang="tr-TR" sz="2400" b="1" dirty="0">
                <a:solidFill>
                  <a:srgbClr val="FF0000"/>
                </a:solidFill>
              </a:rPr>
              <a:t>.</a:t>
            </a:r>
            <a:r>
              <a:rPr lang="tr-TR" sz="2400" b="1" dirty="0"/>
              <a:t>” </a:t>
            </a:r>
          </a:p>
          <a:p>
            <a:r>
              <a:rPr lang="tr-TR" sz="2400" b="1" dirty="0"/>
              <a:t>(Lokman suresi, 16.)</a:t>
            </a:r>
          </a:p>
        </p:txBody>
      </p:sp>
    </p:spTree>
    <p:extLst>
      <p:ext uri="{BB962C8B-B14F-4D97-AF65-F5344CB8AC3E}">
        <p14:creationId xmlns:p14="http://schemas.microsoft.com/office/powerpoint/2010/main" val="831277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84903" y="629265"/>
            <a:ext cx="10068232" cy="776748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Kuran’a </a:t>
            </a:r>
            <a:r>
              <a:rPr lang="tr-TR" sz="3600" b="1" dirty="0"/>
              <a:t>Göre Gençliğe Düşen </a:t>
            </a:r>
            <a:r>
              <a:rPr lang="tr-TR" sz="3600" b="1" dirty="0" smtClean="0"/>
              <a:t>Vazifeler-2 </a:t>
            </a:r>
            <a:endParaRPr lang="tr-TR" sz="3600" b="1" dirty="0">
              <a:solidFill>
                <a:srgbClr val="0070C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84903" y="1484671"/>
            <a:ext cx="4709652" cy="4154984"/>
          </a:xfr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endParaRPr lang="tr-TR" sz="2400" dirty="0" smtClean="0"/>
          </a:p>
          <a:p>
            <a:r>
              <a:rPr lang="tr-TR" sz="2400" dirty="0" smtClean="0"/>
              <a:t>“</a:t>
            </a:r>
            <a:r>
              <a:rPr lang="tr-TR" sz="2400" b="1" i="1" dirty="0" smtClean="0">
                <a:solidFill>
                  <a:srgbClr val="FF0000"/>
                </a:solidFill>
              </a:rPr>
              <a:t>Yavrum! Namazı dosdoğru kıl. </a:t>
            </a:r>
          </a:p>
          <a:p>
            <a:r>
              <a:rPr lang="tr-TR" sz="2400" b="1" dirty="0" smtClean="0"/>
              <a:t>İyiliği emret. Kötülükten alıkoy. </a:t>
            </a:r>
          </a:p>
          <a:p>
            <a:r>
              <a:rPr lang="tr-TR" sz="2400" b="1" i="1" dirty="0" smtClean="0">
                <a:solidFill>
                  <a:srgbClr val="FF0000"/>
                </a:solidFill>
              </a:rPr>
              <a:t>Başına gelen musibetlere karşı sabırlı ol. Çünkü bunlar kesin olarak emredilmiş işlerdendir.”</a:t>
            </a:r>
            <a:r>
              <a:rPr lang="tr-TR" sz="2400" b="1" dirty="0" smtClean="0"/>
              <a:t> (Lokman suresi, 17.)</a:t>
            </a:r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6007510" y="1484671"/>
            <a:ext cx="5604387" cy="3785652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tr-TR" sz="2400" b="1" dirty="0"/>
              <a:t>“Küçümseyerek surat asıp insanlardan yüz çevirme</a:t>
            </a:r>
          </a:p>
          <a:p>
            <a:r>
              <a:rPr lang="tr-TR" sz="2400" b="1" dirty="0">
                <a:solidFill>
                  <a:srgbClr val="FF0000"/>
                </a:solidFill>
              </a:rPr>
              <a:t>Ve yeryüzünde böbürlenerek yürüme! Çünkü Allah, hiçbir kibirleneni, övüngeni sevmez.” </a:t>
            </a:r>
            <a:r>
              <a:rPr lang="tr-TR" sz="2400" b="1" dirty="0"/>
              <a:t>(Lokman suresi, 18</a:t>
            </a:r>
            <a:r>
              <a:rPr lang="tr-TR" sz="2400" b="1" dirty="0" smtClean="0"/>
              <a:t>.)</a:t>
            </a:r>
          </a:p>
          <a:p>
            <a:endParaRPr lang="tr-TR" sz="2400" b="1" dirty="0"/>
          </a:p>
          <a:p>
            <a:r>
              <a:rPr lang="tr-TR" sz="2400" b="1" dirty="0"/>
              <a:t>«Yürüyüşünde tabiî ol, sesini alçalt. Unutma ki, seslerin en çirkini merkeplerin sesidir.» (Lokman suresi, 19.)</a:t>
            </a:r>
          </a:p>
        </p:txBody>
      </p:sp>
    </p:spTree>
    <p:extLst>
      <p:ext uri="{BB962C8B-B14F-4D97-AF65-F5344CB8AC3E}">
        <p14:creationId xmlns:p14="http://schemas.microsoft.com/office/powerpoint/2010/main" val="3016023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855405" y="1691147"/>
            <a:ext cx="6459795" cy="446276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/>
            <a:r>
              <a:rPr lang="tr-TR" sz="2800" b="1" i="0" dirty="0" smtClean="0">
                <a:solidFill>
                  <a:srgbClr val="000000"/>
                </a:solidFill>
                <a:effectLst/>
                <a:latin typeface="inherit"/>
              </a:rPr>
              <a:t>“Beş şey gelmeden önce beş şeyi ganimet bil: </a:t>
            </a:r>
          </a:p>
          <a:p>
            <a:pPr fontAlgn="base"/>
            <a:r>
              <a:rPr lang="tr-TR" sz="2800" b="0" i="0" dirty="0" smtClean="0">
                <a:solidFill>
                  <a:srgbClr val="000000"/>
                </a:solidFill>
                <a:effectLst/>
                <a:latin typeface="Open Sans"/>
              </a:rPr>
              <a:t>-</a:t>
            </a:r>
            <a:r>
              <a:rPr lang="tr-TR" sz="2800" b="0" i="1" dirty="0" smtClean="0">
                <a:solidFill>
                  <a:srgbClr val="000000"/>
                </a:solidFill>
                <a:effectLst/>
                <a:latin typeface="Open Sans"/>
              </a:rPr>
              <a:t>İhtiyarlıktan önce gençliğin,  </a:t>
            </a:r>
          </a:p>
          <a:p>
            <a:pPr fontAlgn="base"/>
            <a:r>
              <a:rPr lang="tr-TR" sz="2800" b="0" i="1" dirty="0" smtClean="0">
                <a:solidFill>
                  <a:srgbClr val="000000"/>
                </a:solidFill>
                <a:effectLst/>
                <a:latin typeface="Open Sans"/>
              </a:rPr>
              <a:t>-hastalıktan önce sıhhatin, </a:t>
            </a:r>
          </a:p>
          <a:p>
            <a:pPr fontAlgn="base"/>
            <a:r>
              <a:rPr lang="tr-TR" sz="2800" b="0" i="1" dirty="0" smtClean="0">
                <a:solidFill>
                  <a:srgbClr val="000000"/>
                </a:solidFill>
                <a:effectLst/>
                <a:latin typeface="Open Sans"/>
              </a:rPr>
              <a:t>-fakirliğe düşmeden önce zenginliğin, </a:t>
            </a:r>
          </a:p>
          <a:p>
            <a:pPr fontAlgn="base"/>
            <a:r>
              <a:rPr lang="tr-TR" sz="2800" i="1" dirty="0">
                <a:solidFill>
                  <a:srgbClr val="000000"/>
                </a:solidFill>
                <a:latin typeface="Open Sans"/>
              </a:rPr>
              <a:t>-</a:t>
            </a:r>
            <a:r>
              <a:rPr lang="tr-TR" sz="2800" b="0" i="1" dirty="0" smtClean="0">
                <a:solidFill>
                  <a:srgbClr val="000000"/>
                </a:solidFill>
                <a:effectLst/>
                <a:latin typeface="Open Sans"/>
              </a:rPr>
              <a:t>meşguliyetten önce boş vakitlerin</a:t>
            </a:r>
          </a:p>
          <a:p>
            <a:pPr fontAlgn="base"/>
            <a:r>
              <a:rPr lang="tr-TR" sz="2800" b="0" i="1" dirty="0" smtClean="0">
                <a:solidFill>
                  <a:srgbClr val="000000"/>
                </a:solidFill>
                <a:effectLst/>
                <a:latin typeface="Open Sans"/>
              </a:rPr>
              <a:t>-ölmeden önce hayatın!” </a:t>
            </a:r>
          </a:p>
          <a:p>
            <a:pPr fontAlgn="base"/>
            <a:endParaRPr lang="tr-TR" sz="2400" b="0" i="0" dirty="0" smtClean="0">
              <a:solidFill>
                <a:srgbClr val="000000"/>
              </a:solidFill>
              <a:effectLst/>
              <a:latin typeface="Open Sans"/>
            </a:endParaRPr>
          </a:p>
          <a:p>
            <a:pPr fontAlgn="base"/>
            <a:r>
              <a:rPr lang="tr-TR" sz="2000" b="0" i="0" dirty="0" smtClean="0">
                <a:solidFill>
                  <a:srgbClr val="000000"/>
                </a:solidFill>
                <a:effectLst/>
                <a:latin typeface="Open Sans"/>
              </a:rPr>
              <a:t>(Hâkim, </a:t>
            </a:r>
            <a:r>
              <a:rPr lang="tr-TR" sz="2000" b="0" i="0" dirty="0" err="1" smtClean="0">
                <a:solidFill>
                  <a:srgbClr val="000000"/>
                </a:solidFill>
                <a:effectLst/>
                <a:latin typeface="Open Sans"/>
              </a:rPr>
              <a:t>Müstedrek</a:t>
            </a:r>
            <a:r>
              <a:rPr lang="tr-TR" sz="2000" b="0" i="0" dirty="0" smtClean="0">
                <a:solidFill>
                  <a:srgbClr val="000000"/>
                </a:solidFill>
                <a:effectLst/>
                <a:latin typeface="Open Sans"/>
              </a:rPr>
              <a:t>, IV, 341; Buhari, </a:t>
            </a:r>
            <a:r>
              <a:rPr lang="tr-TR" sz="2000" b="0" i="0" dirty="0" err="1" smtClean="0">
                <a:solidFill>
                  <a:srgbClr val="000000"/>
                </a:solidFill>
                <a:effectLst/>
                <a:latin typeface="Open Sans"/>
              </a:rPr>
              <a:t>Rikak</a:t>
            </a:r>
            <a:r>
              <a:rPr lang="tr-TR" sz="2000" b="0" i="0" dirty="0" smtClean="0">
                <a:solidFill>
                  <a:srgbClr val="000000"/>
                </a:solidFill>
                <a:effectLst/>
                <a:latin typeface="Open Sans"/>
              </a:rPr>
              <a:t>, 3; </a:t>
            </a:r>
            <a:r>
              <a:rPr lang="tr-TR" sz="2000" b="0" i="0" dirty="0" err="1" smtClean="0">
                <a:solidFill>
                  <a:srgbClr val="000000"/>
                </a:solidFill>
                <a:effectLst/>
                <a:latin typeface="Open Sans"/>
              </a:rPr>
              <a:t>Tirmizî</a:t>
            </a:r>
            <a:r>
              <a:rPr lang="tr-TR" sz="2000" b="0" i="0" dirty="0" smtClean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tr-TR" sz="2000" b="0" i="0" dirty="0" err="1" smtClean="0">
                <a:solidFill>
                  <a:srgbClr val="000000"/>
                </a:solidFill>
                <a:effectLst/>
                <a:latin typeface="Open Sans"/>
              </a:rPr>
              <a:t>Zühd</a:t>
            </a:r>
            <a:r>
              <a:rPr lang="tr-TR" sz="2000" b="0" i="0" dirty="0" smtClean="0">
                <a:solidFill>
                  <a:srgbClr val="000000"/>
                </a:solidFill>
                <a:effectLst/>
                <a:latin typeface="Open Sans"/>
              </a:rPr>
              <a:t>, 25)</a:t>
            </a:r>
          </a:p>
          <a:p>
            <a:pPr fontAlgn="base"/>
            <a:endParaRPr lang="tr-TR" sz="2400" b="0" i="0" dirty="0" smtClean="0">
              <a:solidFill>
                <a:srgbClr val="000000"/>
              </a:solidFill>
              <a:effectLst/>
              <a:latin typeface="Open Sans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799" y="894735"/>
            <a:ext cx="3618271" cy="46014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Dikdörtgen 1"/>
          <p:cNvSpPr/>
          <p:nvPr/>
        </p:nvSpPr>
        <p:spPr>
          <a:xfrm>
            <a:off x="658761" y="511277"/>
            <a:ext cx="110219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tr-TR" sz="2400" b="1" u="sng" dirty="0" smtClean="0">
                <a:solidFill>
                  <a:srgbClr val="FF0000"/>
                </a:solidFill>
                <a:latin typeface="Open Sans"/>
              </a:rPr>
              <a:t>«Asım’ın </a:t>
            </a:r>
            <a:r>
              <a:rPr lang="tr-TR" sz="2400" b="1" u="sng" dirty="0">
                <a:solidFill>
                  <a:srgbClr val="FF0000"/>
                </a:solidFill>
                <a:latin typeface="Open Sans"/>
              </a:rPr>
              <a:t>nesli </a:t>
            </a:r>
            <a:r>
              <a:rPr lang="tr-TR" sz="2400" dirty="0">
                <a:solidFill>
                  <a:srgbClr val="FF0000"/>
                </a:solidFill>
                <a:latin typeface="Open Sans"/>
              </a:rPr>
              <a:t>diyordum ya, nesilmiş gerçek…/İşte çiğnetmedi namusunu </a:t>
            </a:r>
            <a:r>
              <a:rPr lang="tr-TR" sz="2400" dirty="0" smtClean="0">
                <a:solidFill>
                  <a:srgbClr val="FF0000"/>
                </a:solidFill>
                <a:latin typeface="Open Sans"/>
              </a:rPr>
              <a:t>çiğnetmeyecek.» M</a:t>
            </a:r>
            <a:r>
              <a:rPr lang="tr-TR" sz="2400" dirty="0">
                <a:solidFill>
                  <a:srgbClr val="FF0000"/>
                </a:solidFill>
                <a:latin typeface="Open Sans"/>
              </a:rPr>
              <a:t>. Akif Ersoy </a:t>
            </a:r>
          </a:p>
        </p:txBody>
      </p:sp>
    </p:spTree>
    <p:extLst>
      <p:ext uri="{BB962C8B-B14F-4D97-AF65-F5344CB8AC3E}">
        <p14:creationId xmlns:p14="http://schemas.microsoft.com/office/powerpoint/2010/main" val="4044931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05746" y="858982"/>
            <a:ext cx="6927272" cy="531798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fontAlgn="base"/>
            <a:endParaRPr lang="tr-TR" sz="2800" b="1" i="0" dirty="0" smtClean="0">
              <a:solidFill>
                <a:srgbClr val="000000"/>
              </a:solidFill>
              <a:effectLst/>
              <a:latin typeface="inherit"/>
            </a:endParaRPr>
          </a:p>
          <a:p>
            <a:pPr fontAlgn="base"/>
            <a:r>
              <a:rPr lang="tr-TR" sz="2800" b="1" i="0" dirty="0" smtClean="0">
                <a:solidFill>
                  <a:srgbClr val="000000"/>
                </a:solidFill>
                <a:effectLst/>
                <a:latin typeface="inherit"/>
              </a:rPr>
              <a:t>“Kıyamet gününde dört şeyden sorgulanmadıkça, kulun ayakları yerinden kımıldamaz:</a:t>
            </a:r>
            <a:endParaRPr lang="tr-TR" sz="2800" b="0" i="0" dirty="0" smtClean="0">
              <a:solidFill>
                <a:srgbClr val="000000"/>
              </a:solidFill>
              <a:effectLst/>
              <a:latin typeface="Open Sans"/>
            </a:endParaRPr>
          </a:p>
          <a:p>
            <a:pPr fontAlgn="base"/>
            <a:r>
              <a:rPr lang="tr-TR" sz="2800" dirty="0">
                <a:solidFill>
                  <a:srgbClr val="000000"/>
                </a:solidFill>
                <a:latin typeface="Open Sans"/>
              </a:rPr>
              <a:t>-</a:t>
            </a:r>
            <a:r>
              <a:rPr lang="tr-TR" sz="2800" b="0" i="0" dirty="0" smtClean="0">
                <a:solidFill>
                  <a:srgbClr val="000000"/>
                </a:solidFill>
                <a:effectLst/>
                <a:latin typeface="Open Sans"/>
              </a:rPr>
              <a:t>Ömrünü nerede ve nasıl geçirdiğinden, </a:t>
            </a:r>
            <a:br>
              <a:rPr lang="tr-TR" sz="2800" b="0" i="0" dirty="0" smtClean="0">
                <a:solidFill>
                  <a:srgbClr val="000000"/>
                </a:solidFill>
                <a:effectLst/>
                <a:latin typeface="Open Sans"/>
              </a:rPr>
            </a:br>
            <a:r>
              <a:rPr lang="tr-TR" sz="2800" b="0" i="0" dirty="0" smtClean="0">
                <a:solidFill>
                  <a:srgbClr val="000000"/>
                </a:solidFill>
                <a:effectLst/>
                <a:latin typeface="Open Sans"/>
              </a:rPr>
              <a:t>-Gençliği nerede ve nasıl geçirdiğinden,</a:t>
            </a:r>
            <a:br>
              <a:rPr lang="tr-TR" sz="2800" b="0" i="0" dirty="0" smtClean="0">
                <a:solidFill>
                  <a:srgbClr val="000000"/>
                </a:solidFill>
                <a:effectLst/>
                <a:latin typeface="Open Sans"/>
              </a:rPr>
            </a:br>
            <a:r>
              <a:rPr lang="tr-TR" sz="2800" b="0" i="0" dirty="0" smtClean="0">
                <a:solidFill>
                  <a:srgbClr val="000000"/>
                </a:solidFill>
                <a:effectLst/>
                <a:latin typeface="Open Sans"/>
              </a:rPr>
              <a:t>-Malını nereden kazandığından ve nereye sarf ettiğinden,</a:t>
            </a:r>
            <a:br>
              <a:rPr lang="tr-TR" sz="2800" b="0" i="0" dirty="0" smtClean="0">
                <a:solidFill>
                  <a:srgbClr val="000000"/>
                </a:solidFill>
                <a:effectLst/>
                <a:latin typeface="Open Sans"/>
              </a:rPr>
            </a:br>
            <a:r>
              <a:rPr lang="tr-TR" sz="2800" b="0" i="0" dirty="0" smtClean="0">
                <a:solidFill>
                  <a:srgbClr val="000000"/>
                </a:solidFill>
                <a:effectLst/>
                <a:latin typeface="Open Sans"/>
              </a:rPr>
              <a:t>-İlmiyle amil olup olmadığından.” </a:t>
            </a:r>
          </a:p>
          <a:p>
            <a:pPr fontAlgn="base"/>
            <a:r>
              <a:rPr lang="tr-TR" sz="2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tr-TR" sz="2800" b="0" i="0" dirty="0" smtClean="0">
                <a:solidFill>
                  <a:srgbClr val="000000"/>
                </a:solidFill>
                <a:effectLst/>
                <a:latin typeface="Open Sans"/>
              </a:rPr>
              <a:t>(</a:t>
            </a:r>
            <a:r>
              <a:rPr lang="tr-TR" sz="2800" b="0" i="0" dirty="0" err="1" smtClean="0">
                <a:solidFill>
                  <a:srgbClr val="000000"/>
                </a:solidFill>
                <a:effectLst/>
                <a:latin typeface="Open Sans"/>
              </a:rPr>
              <a:t>Tirmizî</a:t>
            </a:r>
            <a:r>
              <a:rPr lang="tr-TR" sz="2800" b="0" i="0" dirty="0" smtClean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tr-TR" sz="2800" b="0" i="0" dirty="0" err="1" smtClean="0">
                <a:solidFill>
                  <a:srgbClr val="000000"/>
                </a:solidFill>
                <a:effectLst/>
                <a:latin typeface="Open Sans"/>
              </a:rPr>
              <a:t>Kıyâme</a:t>
            </a:r>
            <a:r>
              <a:rPr lang="tr-TR" sz="2800" b="0" i="0" dirty="0" smtClean="0">
                <a:solidFill>
                  <a:srgbClr val="000000"/>
                </a:solidFill>
                <a:effectLst/>
                <a:latin typeface="Open Sans"/>
              </a:rPr>
              <a:t>, 1)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09" y="1690254"/>
            <a:ext cx="2937163" cy="357339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06270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7" b="12463"/>
          <a:stretch/>
        </p:blipFill>
        <p:spPr>
          <a:xfrm>
            <a:off x="8492835" y="938497"/>
            <a:ext cx="2563091" cy="37304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639" y="651202"/>
            <a:ext cx="6114961" cy="53412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Dikdörtgen 3"/>
          <p:cNvSpPr/>
          <p:nvPr/>
        </p:nvSpPr>
        <p:spPr>
          <a:xfrm>
            <a:off x="7994073" y="4668983"/>
            <a:ext cx="35883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tr-TR" sz="2000" b="1" u="sng" dirty="0" smtClean="0">
                <a:solidFill>
                  <a:srgbClr val="FF0000"/>
                </a:solidFill>
                <a:latin typeface="Open Sans"/>
              </a:rPr>
              <a:t>«Namaz </a:t>
            </a:r>
            <a:r>
              <a:rPr lang="tr-TR" sz="2000" b="1" u="sng" dirty="0">
                <a:solidFill>
                  <a:srgbClr val="FF0000"/>
                </a:solidFill>
                <a:latin typeface="Open Sans"/>
              </a:rPr>
              <a:t>kılan yaşlıyı severim, </a:t>
            </a:r>
            <a:endParaRPr lang="tr-TR" sz="2000" b="1" u="sng" dirty="0" smtClean="0">
              <a:solidFill>
                <a:srgbClr val="FF0000"/>
              </a:solidFill>
              <a:latin typeface="Open Sans"/>
            </a:endParaRPr>
          </a:p>
          <a:p>
            <a:pPr fontAlgn="base"/>
            <a:r>
              <a:rPr lang="tr-TR" sz="2000" b="1" u="sng" dirty="0" smtClean="0">
                <a:solidFill>
                  <a:srgbClr val="FF0000"/>
                </a:solidFill>
                <a:latin typeface="Open Sans"/>
              </a:rPr>
              <a:t>Ama namaz </a:t>
            </a:r>
            <a:r>
              <a:rPr lang="tr-TR" sz="2000" b="1" u="sng" dirty="0">
                <a:solidFill>
                  <a:srgbClr val="FF0000"/>
                </a:solidFill>
                <a:latin typeface="Open Sans"/>
              </a:rPr>
              <a:t>kılan gence aşığım.» Hz. Ömer (</a:t>
            </a:r>
            <a:r>
              <a:rPr lang="tr-TR" sz="2000" b="1" u="sng" dirty="0" err="1">
                <a:solidFill>
                  <a:srgbClr val="FF0000"/>
                </a:solidFill>
                <a:latin typeface="Open Sans"/>
              </a:rPr>
              <a:t>r.a</a:t>
            </a:r>
            <a:r>
              <a:rPr lang="tr-TR" sz="2000" b="1" u="sng" dirty="0">
                <a:solidFill>
                  <a:srgbClr val="FF0000"/>
                </a:solidFill>
                <a:latin typeface="Open Sans"/>
              </a:rPr>
              <a:t>.)</a:t>
            </a:r>
            <a:endParaRPr lang="tr-TR" sz="2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739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54182" y="393213"/>
            <a:ext cx="10404764" cy="964533"/>
          </a:xfrm>
        </p:spPr>
        <p:txBody>
          <a:bodyPr>
            <a:normAutofit/>
          </a:bodyPr>
          <a:lstStyle/>
          <a:p>
            <a:r>
              <a:rPr lang="tr-TR" sz="2800" b="1" i="1" dirty="0" smtClean="0">
                <a:solidFill>
                  <a:srgbClr val="002060"/>
                </a:solidFill>
              </a:rPr>
              <a:t>«-Sen hiç dikenli bir yolda </a:t>
            </a:r>
            <a:r>
              <a:rPr lang="tr-TR" sz="2800" b="1" i="1" dirty="0" smtClean="0">
                <a:solidFill>
                  <a:srgbClr val="002060"/>
                </a:solidFill>
              </a:rPr>
              <a:t>çıplak </a:t>
            </a:r>
            <a:r>
              <a:rPr lang="tr-TR" sz="2800" b="1" i="1" dirty="0" smtClean="0">
                <a:solidFill>
                  <a:srgbClr val="002060"/>
                </a:solidFill>
              </a:rPr>
              <a:t>ayakla yürüdün mü? Takva, işte budur.» Hz. Ömer (</a:t>
            </a:r>
            <a:r>
              <a:rPr lang="tr-TR" sz="2800" b="1" i="1" dirty="0" err="1" smtClean="0">
                <a:solidFill>
                  <a:srgbClr val="002060"/>
                </a:solidFill>
              </a:rPr>
              <a:t>r.a</a:t>
            </a:r>
            <a:r>
              <a:rPr lang="tr-TR" sz="2800" b="1" i="1" dirty="0" smtClean="0">
                <a:solidFill>
                  <a:srgbClr val="002060"/>
                </a:solidFill>
              </a:rPr>
              <a:t>.)</a:t>
            </a:r>
            <a:endParaRPr lang="tr-TR" sz="2800" b="1" i="1" dirty="0">
              <a:solidFill>
                <a:srgbClr val="00206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54183" y="1357746"/>
            <a:ext cx="8196528" cy="5003725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endParaRPr lang="tr-TR" sz="2400" b="1" dirty="0" smtClean="0"/>
          </a:p>
          <a:p>
            <a:r>
              <a:rPr lang="tr-TR" sz="2400" b="1" dirty="0" smtClean="0"/>
              <a:t>“... </a:t>
            </a:r>
            <a:r>
              <a:rPr lang="tr-TR" sz="2400" b="1" dirty="0"/>
              <a:t>Kim Allah’a karşı gelmekten sakınırsa, Allah ona sıkıntıdan çıkış kapıları açar. Onu hiç ummadığı yerlerden rızıklandırır. Allah’a dayanıp güvenene Allah kâfidir.”</a:t>
            </a:r>
            <a:r>
              <a:rPr lang="tr-TR" sz="2400" dirty="0"/>
              <a:t> (Talak, 65/2-3</a:t>
            </a:r>
            <a:r>
              <a:rPr lang="tr-TR" sz="2400" dirty="0" smtClean="0"/>
              <a:t>).</a:t>
            </a:r>
          </a:p>
          <a:p>
            <a:pPr marL="0" indent="0">
              <a:buNone/>
            </a:pPr>
            <a:endParaRPr lang="tr-TR" sz="2400" b="1" dirty="0" smtClean="0"/>
          </a:p>
          <a:p>
            <a:r>
              <a:rPr lang="tr-TR" sz="2400" b="1" dirty="0" smtClean="0"/>
              <a:t>"</a:t>
            </a:r>
            <a:r>
              <a:rPr lang="tr-TR" sz="2400" b="1" dirty="0" smtClean="0">
                <a:solidFill>
                  <a:srgbClr val="FF0000"/>
                </a:solidFill>
              </a:rPr>
              <a:t>Harama </a:t>
            </a:r>
            <a:r>
              <a:rPr lang="tr-TR" sz="2400" b="1" dirty="0">
                <a:solidFill>
                  <a:srgbClr val="FF0000"/>
                </a:solidFill>
              </a:rPr>
              <a:t>bakmak, şeytanın oklarından zehirli bir oktur. Bu sebeple, Allah’tan korktuğu için harama bakmayı terk eden kimseye, mükâfat olarak Allah öyle bir iman verir ki, onun tadını kalbinde hisseder</a:t>
            </a:r>
            <a:r>
              <a:rPr lang="tr-TR" sz="2400" b="1" dirty="0" smtClean="0">
                <a:solidFill>
                  <a:srgbClr val="FF0000"/>
                </a:solidFill>
              </a:rPr>
              <a:t>.”</a:t>
            </a:r>
            <a:r>
              <a:rPr lang="tr-TR" sz="2400" dirty="0" smtClean="0"/>
              <a:t> </a:t>
            </a:r>
          </a:p>
          <a:p>
            <a:r>
              <a:rPr lang="tr-TR" sz="2000" dirty="0" smtClean="0"/>
              <a:t>(</a:t>
            </a:r>
            <a:r>
              <a:rPr lang="tr-TR" sz="2000" i="1" dirty="0" smtClean="0"/>
              <a:t>Hakim</a:t>
            </a:r>
            <a:r>
              <a:rPr lang="tr-TR" sz="2000" i="1" dirty="0"/>
              <a:t>, </a:t>
            </a:r>
            <a:r>
              <a:rPr lang="tr-TR" sz="2000" i="1" dirty="0" err="1"/>
              <a:t>Müstedrek</a:t>
            </a:r>
            <a:r>
              <a:rPr lang="tr-TR" sz="2000" i="1" dirty="0"/>
              <a:t>, 4/314; </a:t>
            </a:r>
            <a:r>
              <a:rPr lang="tr-TR" sz="2000" i="1" dirty="0" err="1"/>
              <a:t>Münzirî</a:t>
            </a:r>
            <a:r>
              <a:rPr lang="tr-TR" sz="2000" i="1" dirty="0"/>
              <a:t>, et-</a:t>
            </a:r>
            <a:r>
              <a:rPr lang="tr-TR" sz="2000" i="1" dirty="0" err="1"/>
              <a:t>Tergib</a:t>
            </a:r>
            <a:r>
              <a:rPr lang="tr-TR" sz="2000" i="1" dirty="0"/>
              <a:t> </a:t>
            </a:r>
            <a:r>
              <a:rPr lang="tr-TR" sz="2000" i="1" dirty="0" err="1"/>
              <a:t>ve't-Terhîb</a:t>
            </a:r>
            <a:r>
              <a:rPr lang="tr-TR" sz="2000" i="1" dirty="0"/>
              <a:t>, III, 63</a:t>
            </a:r>
            <a:r>
              <a:rPr lang="tr-TR" sz="2000" i="1" dirty="0" smtClean="0"/>
              <a:t>.)</a:t>
            </a:r>
            <a:endParaRPr lang="tr-TR" sz="20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818" y="1834798"/>
            <a:ext cx="2510372" cy="42990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959219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bun">
  <a:themeElements>
    <a:clrScheme name="Sabu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bu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bu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TM03457510[[fn=Sabun]]</Template>
  <TotalTime>377</TotalTime>
  <Words>916</Words>
  <Application>Microsoft Office PowerPoint</Application>
  <PresentationFormat>Geniş ekran</PresentationFormat>
  <Paragraphs>136</Paragraphs>
  <Slides>20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8" baseType="lpstr">
      <vt:lpstr>Arial</vt:lpstr>
      <vt:lpstr>Century Gothic</vt:lpstr>
      <vt:lpstr>Garamond</vt:lpstr>
      <vt:lpstr>inherit</vt:lpstr>
      <vt:lpstr>Open Sans</vt:lpstr>
      <vt:lpstr>Times</vt:lpstr>
      <vt:lpstr>Verdana</vt:lpstr>
      <vt:lpstr>Sabun</vt:lpstr>
      <vt:lpstr>AYDIN İL MÜFTÜLÜĞÜ</vt:lpstr>
      <vt:lpstr>PowerPoint Sunusu</vt:lpstr>
      <vt:lpstr>PowerPoint Sunusu</vt:lpstr>
      <vt:lpstr>Kuran’a Göre Gençliğe Düşen Vazifeler-1 </vt:lpstr>
      <vt:lpstr>Kuran’a Göre Gençliğe Düşen Vazifeler-2 </vt:lpstr>
      <vt:lpstr>PowerPoint Sunusu</vt:lpstr>
      <vt:lpstr>PowerPoint Sunusu</vt:lpstr>
      <vt:lpstr>PowerPoint Sunusu</vt:lpstr>
      <vt:lpstr>«-Sen hiç dikenli bir yolda çıplak ayakla yürüdün mü? Takva, işte budur.» Hz. Ömer (r.a.)</vt:lpstr>
      <vt:lpstr>Peygamber Efendimiz’in (a.s.) Gençliğe İltifatı</vt:lpstr>
      <vt:lpstr>PowerPoint Sunusu</vt:lpstr>
      <vt:lpstr>PowerPoint Sunusu</vt:lpstr>
      <vt:lpstr>«Namaz beş vakit; ahlak ise, yirmi dört saat farzdır.»  Ömer Tuğrul İnançer </vt:lpstr>
      <vt:lpstr>Eşi Berat Hanım, Cahit Zarifoğlu’yla anılarını anlatıyor: </vt:lpstr>
      <vt:lpstr>Merhum Fethi Gemuhluoğlu'nun Oğlu Ali'ye Mektubu-1</vt:lpstr>
      <vt:lpstr>Merhum Fethi Gemuhluoğlu'nun Oğlu Ali'ye Mektubu-2</vt:lpstr>
      <vt:lpstr>Merhum Fethi Gemuhluoğlu'nun Oğlu Ali'ye Mektubu-3</vt:lpstr>
      <vt:lpstr>Merhum Fethi Gemuhluoğlu'nun Oğlu Ali'ye Mektubu-4</vt:lpstr>
      <vt:lpstr>Son Olarak…</vt:lpstr>
      <vt:lpstr>TEŞEKKÜR EDERİZ…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İSLAM’A GÖRE GENÇ VE GE</dc:title>
  <dc:creator>PC</dc:creator>
  <cp:lastModifiedBy>ASUS</cp:lastModifiedBy>
  <cp:revision>63</cp:revision>
  <dcterms:created xsi:type="dcterms:W3CDTF">2018-11-11T10:46:11Z</dcterms:created>
  <dcterms:modified xsi:type="dcterms:W3CDTF">2018-11-12T13:54:02Z</dcterms:modified>
</cp:coreProperties>
</file>